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0" r:id="rId6"/>
    <p:sldId id="261" r:id="rId7"/>
    <p:sldId id="263" r:id="rId8"/>
    <p:sldId id="264" r:id="rId9"/>
    <p:sldId id="265" r:id="rId10"/>
    <p:sldId id="266" r:id="rId11"/>
    <p:sldId id="267" r:id="rId12"/>
    <p:sldId id="268" r:id="rId13"/>
    <p:sldId id="269" r:id="rId14"/>
    <p:sldId id="270" r:id="rId15"/>
  </p:sldIdLst>
  <p:sldSz cx="12192000" cy="6858000"/>
  <p:notesSz cx="6794500" cy="9906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4E2CFF2-8445-4DE8-893C-DD0426B7473B}" type="datetimeFigureOut">
              <a:rPr lang="zh-TW" altLang="en-US" smtClean="0"/>
              <a:t>2020/1/17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2632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4E2CFF2-8445-4DE8-893C-DD0426B7473B}" type="datetimeFigureOut">
              <a:rPr lang="zh-TW" altLang="en-US" smtClean="0"/>
              <a:t>2020/1/17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361914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4E2CFF2-8445-4DE8-893C-DD0426B7473B}" type="datetimeFigureOut">
              <a:rPr lang="zh-TW" altLang="en-US" smtClean="0"/>
              <a:t>2020/1/17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304141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4E2CFF2-8445-4DE8-893C-DD0426B7473B}" type="datetimeFigureOut">
              <a:rPr lang="zh-TW" altLang="en-US" smtClean="0"/>
              <a:t>2020/1/17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47276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4E2CFF2-8445-4DE8-893C-DD0426B7473B}" type="datetimeFigureOut">
              <a:rPr lang="zh-TW" altLang="en-US" smtClean="0"/>
              <a:t>2020/1/17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318995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7"/>
          <p:cNvSpPr>
            <a:spLocks noGrp="1"/>
          </p:cNvSpPr>
          <p:nvPr>
            <p:ph type="dt" sz="half" idx="10"/>
          </p:nvPr>
        </p:nvSpPr>
        <p:spPr/>
        <p:txBody>
          <a:bodyPr/>
          <a:lstStyle/>
          <a:p>
            <a:fld id="{E4E2CFF2-8445-4DE8-893C-DD0426B7473B}" type="datetimeFigureOut">
              <a:rPr lang="zh-TW" altLang="en-US" smtClean="0"/>
              <a:t>2020/1/17</a:t>
            </a:fld>
            <a:endParaRPr lang="zh-TW" altLang="en-US"/>
          </a:p>
        </p:txBody>
      </p:sp>
      <p:sp>
        <p:nvSpPr>
          <p:cNvPr id="9" name="Footer Placeholder 8"/>
          <p:cNvSpPr>
            <a:spLocks noGrp="1"/>
          </p:cNvSpPr>
          <p:nvPr>
            <p:ph type="ftr" sz="quarter" idx="11"/>
          </p:nvPr>
        </p:nvSpPr>
        <p:spPr/>
        <p:txBody>
          <a:bodyPr/>
          <a:lstStyle/>
          <a:p>
            <a:endParaRPr lang="zh-TW" altLang="en-US"/>
          </a:p>
        </p:txBody>
      </p:sp>
      <p:sp>
        <p:nvSpPr>
          <p:cNvPr id="10" name="Slide Number Placeholder 9"/>
          <p:cNvSpPr>
            <a:spLocks noGrp="1"/>
          </p:cNvSpPr>
          <p:nvPr>
            <p:ph type="sldNum" sz="quarter" idx="12"/>
          </p:nvPr>
        </p:nvSpPr>
        <p:spPr/>
        <p:txBody>
          <a:body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139224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Date Placeholder 1"/>
          <p:cNvSpPr>
            <a:spLocks noGrp="1"/>
          </p:cNvSpPr>
          <p:nvPr>
            <p:ph type="dt" sz="half" idx="10"/>
          </p:nvPr>
        </p:nvSpPr>
        <p:spPr/>
        <p:txBody>
          <a:bodyPr/>
          <a:lstStyle/>
          <a:p>
            <a:fld id="{E4E2CFF2-8445-4DE8-893C-DD0426B7473B}" type="datetimeFigureOut">
              <a:rPr lang="zh-TW" altLang="en-US" smtClean="0"/>
              <a:t>2020/1/17</a:t>
            </a:fld>
            <a:endParaRPr lang="zh-TW" altLang="en-US"/>
          </a:p>
        </p:txBody>
      </p:sp>
      <p:sp>
        <p:nvSpPr>
          <p:cNvPr id="11" name="Footer Placeholder 10"/>
          <p:cNvSpPr>
            <a:spLocks noGrp="1"/>
          </p:cNvSpPr>
          <p:nvPr>
            <p:ph type="ftr" sz="quarter" idx="11"/>
          </p:nvPr>
        </p:nvSpPr>
        <p:spPr/>
        <p:txBody>
          <a:bodyPr/>
          <a:lstStyle/>
          <a:p>
            <a:endParaRPr lang="zh-TW" altLang="en-US"/>
          </a:p>
        </p:txBody>
      </p:sp>
      <p:sp>
        <p:nvSpPr>
          <p:cNvPr id="12" name="Slide Number Placeholder 11"/>
          <p:cNvSpPr>
            <a:spLocks noGrp="1"/>
          </p:cNvSpPr>
          <p:nvPr>
            <p:ph type="sldNum" sz="quarter" idx="12"/>
          </p:nvPr>
        </p:nvSpPr>
        <p:spPr/>
        <p:txBody>
          <a:body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279147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2" name="Date Placeholder 1"/>
          <p:cNvSpPr>
            <a:spLocks noGrp="1"/>
          </p:cNvSpPr>
          <p:nvPr>
            <p:ph type="dt" sz="half" idx="10"/>
          </p:nvPr>
        </p:nvSpPr>
        <p:spPr/>
        <p:txBody>
          <a:bodyPr/>
          <a:lstStyle/>
          <a:p>
            <a:fld id="{E4E2CFF2-8445-4DE8-893C-DD0426B7473B}" type="datetimeFigureOut">
              <a:rPr lang="zh-TW" altLang="en-US" smtClean="0"/>
              <a:t>2020/1/17</a:t>
            </a:fld>
            <a:endParaRPr lang="zh-TW" altLang="en-US"/>
          </a:p>
        </p:txBody>
      </p:sp>
      <p:sp>
        <p:nvSpPr>
          <p:cNvPr id="7" name="Footer Placeholder 6"/>
          <p:cNvSpPr>
            <a:spLocks noGrp="1"/>
          </p:cNvSpPr>
          <p:nvPr>
            <p:ph type="ftr" sz="quarter" idx="11"/>
          </p:nvPr>
        </p:nvSpPr>
        <p:spPr/>
        <p:txBody>
          <a:bodyPr/>
          <a:lstStyle/>
          <a:p>
            <a:endParaRPr lang="zh-TW" altLang="en-US"/>
          </a:p>
        </p:txBody>
      </p:sp>
      <p:sp>
        <p:nvSpPr>
          <p:cNvPr id="8" name="Slide Number Placeholder 7"/>
          <p:cNvSpPr>
            <a:spLocks noGrp="1"/>
          </p:cNvSpPr>
          <p:nvPr>
            <p:ph type="sldNum" sz="quarter" idx="12"/>
          </p:nvPr>
        </p:nvSpPr>
        <p:spPr/>
        <p:txBody>
          <a:body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204731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4E2CFF2-8445-4DE8-893C-DD0426B7473B}" type="datetimeFigureOut">
              <a:rPr lang="zh-TW" altLang="en-US" smtClean="0"/>
              <a:t>2020/1/17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115091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E4E2CFF2-8445-4DE8-893C-DD0426B7473B}" type="datetimeFigureOut">
              <a:rPr lang="zh-TW" altLang="en-US" smtClean="0"/>
              <a:t>2020/1/17</a:t>
            </a:fld>
            <a:endParaRPr lang="zh-TW" altLang="en-US"/>
          </a:p>
        </p:txBody>
      </p:sp>
      <p:sp>
        <p:nvSpPr>
          <p:cNvPr id="9" name="Footer Placeholder 8"/>
          <p:cNvSpPr>
            <a:spLocks noGrp="1"/>
          </p:cNvSpPr>
          <p:nvPr>
            <p:ph type="ftr" sz="quarter" idx="11"/>
          </p:nvPr>
        </p:nvSpPr>
        <p:spPr/>
        <p:txBody>
          <a:bodyPr/>
          <a:lstStyle/>
          <a:p>
            <a:endParaRPr lang="zh-TW" altLang="en-US"/>
          </a:p>
        </p:txBody>
      </p:sp>
      <p:sp>
        <p:nvSpPr>
          <p:cNvPr id="10" name="Slide Number Placeholder 9"/>
          <p:cNvSpPr>
            <a:spLocks noGrp="1"/>
          </p:cNvSpPr>
          <p:nvPr>
            <p:ph type="sldNum" sz="quarter" idx="12"/>
          </p:nvPr>
        </p:nvSpPr>
        <p:spPr/>
        <p:txBody>
          <a:body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363150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E4E2CFF2-8445-4DE8-893C-DD0426B7473B}" type="datetimeFigureOut">
              <a:rPr lang="zh-TW" altLang="en-US" smtClean="0"/>
              <a:t>2020/1/17</a:t>
            </a:fld>
            <a:endParaRPr lang="zh-TW" altLang="en-US"/>
          </a:p>
        </p:txBody>
      </p:sp>
      <p:sp>
        <p:nvSpPr>
          <p:cNvPr id="9" name="Footer Placeholder 8"/>
          <p:cNvSpPr>
            <a:spLocks noGrp="1"/>
          </p:cNvSpPr>
          <p:nvPr>
            <p:ph type="ftr" sz="quarter" idx="11"/>
          </p:nvPr>
        </p:nvSpPr>
        <p:spPr>
          <a:xfrm>
            <a:off x="3499101" y="6356350"/>
            <a:ext cx="5911517" cy="365125"/>
          </a:xfrm>
        </p:spPr>
        <p:txBody>
          <a:bodyPr/>
          <a:lstStyle/>
          <a:p>
            <a:endParaRPr lang="zh-TW" altLang="en-US"/>
          </a:p>
        </p:txBody>
      </p:sp>
      <p:sp>
        <p:nvSpPr>
          <p:cNvPr id="10" name="Slide Number Placeholder 9"/>
          <p:cNvSpPr>
            <a:spLocks noGrp="1"/>
          </p:cNvSpPr>
          <p:nvPr>
            <p:ph type="sldNum" sz="quarter" idx="12"/>
          </p:nvPr>
        </p:nvSpPr>
        <p:spPr/>
        <p:txBody>
          <a:body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397519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4E2CFF2-8445-4DE8-893C-DD0426B7473B}" type="datetimeFigureOut">
              <a:rPr lang="zh-TW" altLang="en-US" smtClean="0"/>
              <a:t>2020/1/17</a:t>
            </a:fld>
            <a:endParaRPr lang="zh-TW" alt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9199FAD8-109D-436E-A5CA-7C97CBF95E3D}" type="slidenum">
              <a:rPr lang="zh-TW" altLang="en-US" smtClean="0"/>
              <a:t>‹#›</a:t>
            </a:fld>
            <a:endParaRPr lang="zh-TW" altLang="en-US"/>
          </a:p>
        </p:txBody>
      </p:sp>
    </p:spTree>
    <p:extLst>
      <p:ext uri="{BB962C8B-B14F-4D97-AF65-F5344CB8AC3E}">
        <p14:creationId xmlns:p14="http://schemas.microsoft.com/office/powerpoint/2010/main" val="3386577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mmigration.gov.tw/5385/5388/7181/7184/7190/"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aw.moj.gov.tw/LawClass/LawAll.aspx?PCode=D0080142"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mmigration.gov.tw/5385/5388/7181/100924/"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mmigration.gov.tw/5385/12162/12197/%E5%A4%96%E7%B1%8D%E4%BA%BA%E5%A3%AB%E5%9C%A8%E5%8F%B0%E9%80%BE%E6%9C%9F%E5%B1%85-%E5%81%9C-%E7%95%99-%E6%87%89%E5%A6%82%E4%BD%95%E8%BE%A6%E7%90%86%E5%87%BA%E5%9C%8B%E6%89%8B%E7%BA%8C/"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b="1" dirty="0" smtClean="0">
                <a:latin typeface="標楷體" panose="03000509000000000000" pitchFamily="65" charset="-120"/>
                <a:ea typeface="標楷體" panose="03000509000000000000" pitchFamily="65" charset="-120"/>
              </a:rPr>
              <a:t>108</a:t>
            </a:r>
            <a:r>
              <a:rPr lang="zh-TW" altLang="en-US" b="1" dirty="0" smtClean="0">
                <a:latin typeface="標楷體" panose="03000509000000000000" pitchFamily="65" charset="-120"/>
                <a:ea typeface="標楷體" panose="03000509000000000000" pitchFamily="65" charset="-120"/>
              </a:rPr>
              <a:t>年度內政部移民署防貪指引一分鐘懶人包</a:t>
            </a:r>
            <a:endParaRPr lang="zh-TW" altLang="en-US" b="1"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p:txBody>
          <a:bodyPr/>
          <a:lstStyle/>
          <a:p>
            <a:pPr algn="ctr"/>
            <a:r>
              <a:rPr lang="zh-TW" altLang="en-US" dirty="0" smtClean="0">
                <a:latin typeface="標楷體" panose="03000509000000000000" pitchFamily="65" charset="-120"/>
                <a:ea typeface="標楷體" panose="03000509000000000000" pitchFamily="65" charset="-120"/>
              </a:rPr>
              <a:t>你們的權益，移民署把關</a:t>
            </a:r>
            <a:endParaRPr lang="zh-TW" altLang="en-US"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3450" y="1989438"/>
            <a:ext cx="2928550" cy="2928550"/>
          </a:xfrm>
          <a:prstGeom prst="rect">
            <a:avLst/>
          </a:prstGeom>
        </p:spPr>
      </p:pic>
    </p:spTree>
    <p:extLst>
      <p:ext uri="{BB962C8B-B14F-4D97-AF65-F5344CB8AC3E}">
        <p14:creationId xmlns:p14="http://schemas.microsoft.com/office/powerpoint/2010/main" val="1601767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368" y="1368828"/>
            <a:ext cx="3276583" cy="2010033"/>
          </a:xfrm>
        </p:spPr>
        <p:txBody>
          <a:bodyPr>
            <a:normAutofit fontScale="90000"/>
          </a:bodyPr>
          <a:lstStyle/>
          <a:p>
            <a:r>
              <a:rPr lang="zh-TW" altLang="zh-TW" b="1" dirty="0"/>
              <a:t>指引二之補充宣導</a:t>
            </a:r>
            <a:r>
              <a:rPr lang="zh-TW" altLang="zh-TW" b="1" dirty="0" smtClean="0"/>
              <a:t>內容</a:t>
            </a:r>
            <a:r>
              <a:rPr lang="zh-TW" altLang="en-US" b="1" dirty="0" smtClean="0"/>
              <a:t>：</a:t>
            </a:r>
            <a:r>
              <a:rPr lang="en-US" altLang="zh-TW" b="1" dirty="0" smtClean="0"/>
              <a:t/>
            </a:r>
            <a:br>
              <a:rPr lang="en-US" altLang="zh-TW" b="1" dirty="0" smtClean="0"/>
            </a:br>
            <a:r>
              <a:rPr lang="zh-TW" altLang="en-US" b="1" dirty="0" smtClean="0"/>
              <a:t>移民署收容所簡介</a:t>
            </a:r>
            <a:endParaRPr lang="zh-TW" altLang="en-US" dirty="0"/>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162" y="3235833"/>
            <a:ext cx="3116993" cy="2707167"/>
          </a:xfrm>
        </p:spPr>
      </p:pic>
      <p:sp>
        <p:nvSpPr>
          <p:cNvPr id="5" name="書卷 (垂直) 4"/>
          <p:cNvSpPr/>
          <p:nvPr/>
        </p:nvSpPr>
        <p:spPr>
          <a:xfrm flipH="1">
            <a:off x="3526970" y="1619794"/>
            <a:ext cx="8159931" cy="2969623"/>
          </a:xfrm>
          <a:prstGeom prst="verticalScroll">
            <a:avLst/>
          </a:prstGeom>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r>
              <a:rPr lang="zh-TW" altLang="zh-TW" b="1" dirty="0"/>
              <a:t>移民署目前設置</a:t>
            </a:r>
            <a:r>
              <a:rPr lang="en-US" altLang="zh-TW" b="1" dirty="0"/>
              <a:t>4</a:t>
            </a:r>
            <a:r>
              <a:rPr lang="zh-TW" altLang="zh-TW" b="1" dirty="0"/>
              <a:t>個大型收容所，外來人口非法入境或在臺從事違法</a:t>
            </a:r>
            <a:r>
              <a:rPr lang="en-US" altLang="zh-TW" b="1" dirty="0"/>
              <a:t>(</a:t>
            </a:r>
            <a:r>
              <a:rPr lang="zh-TW" altLang="zh-TW" b="1" dirty="0"/>
              <a:t>規</a:t>
            </a:r>
            <a:r>
              <a:rPr lang="en-US" altLang="zh-TW" b="1" dirty="0"/>
              <a:t>)</a:t>
            </a:r>
            <a:r>
              <a:rPr lang="zh-TW" altLang="zh-TW" b="1" dirty="0"/>
              <a:t>活動，經移民署專勤隊及各司法警察單位查獲後，即由移民署辦理收容及遣送作業，為保障受收容人之權益，移民署積極加速遣送作業，使受收容人能儘速返回母國，另依入出國及移民法第</a:t>
            </a:r>
            <a:r>
              <a:rPr lang="en-US" altLang="zh-TW" b="1" dirty="0"/>
              <a:t>38</a:t>
            </a:r>
            <a:r>
              <a:rPr lang="zh-TW" altLang="zh-TW" b="1" dirty="0"/>
              <a:t>條，外國人暫予收容期間屆滿前，應將受收容人移送法院聲請裁定續予收容及延長收容，收容上限為</a:t>
            </a:r>
            <a:r>
              <a:rPr lang="en-US" altLang="zh-TW" b="1" dirty="0"/>
              <a:t>100</a:t>
            </a:r>
            <a:r>
              <a:rPr lang="zh-TW" altLang="zh-TW" b="1" dirty="0"/>
              <a:t>日。</a:t>
            </a:r>
            <a:endParaRPr lang="zh-TW" altLang="en-US" b="1" dirty="0"/>
          </a:p>
        </p:txBody>
      </p:sp>
    </p:spTree>
    <p:extLst>
      <p:ext uri="{BB962C8B-B14F-4D97-AF65-F5344CB8AC3E}">
        <p14:creationId xmlns:p14="http://schemas.microsoft.com/office/powerpoint/2010/main" val="1311564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540" y="1140706"/>
            <a:ext cx="3080143" cy="1944601"/>
          </a:xfrm>
        </p:spPr>
        <p:txBody>
          <a:bodyPr>
            <a:normAutofit fontScale="90000"/>
          </a:bodyPr>
          <a:lstStyle/>
          <a:p>
            <a:r>
              <a:rPr lang="zh-TW" altLang="zh-TW" b="1" dirty="0"/>
              <a:t>指引二之外部</a:t>
            </a:r>
            <a:r>
              <a:rPr lang="zh-TW" altLang="zh-TW" b="1" dirty="0" smtClean="0"/>
              <a:t>連結</a:t>
            </a:r>
            <a:r>
              <a:rPr lang="zh-TW" altLang="en-US" b="1" dirty="0" smtClean="0"/>
              <a:t>：</a:t>
            </a:r>
            <a:r>
              <a:rPr lang="en-US" altLang="zh-TW" b="1" dirty="0" smtClean="0"/>
              <a:t/>
            </a:r>
            <a:br>
              <a:rPr lang="en-US" altLang="zh-TW" b="1" dirty="0" smtClean="0"/>
            </a:br>
            <a:r>
              <a:rPr lang="zh-TW" altLang="en-US" b="1" dirty="0"/>
              <a:t>移民署</a:t>
            </a:r>
            <a:r>
              <a:rPr lang="zh-TW" altLang="zh-TW" b="1" dirty="0"/>
              <a:t>收容所</a:t>
            </a:r>
            <a:r>
              <a:rPr lang="en-US" altLang="zh-TW" b="1" dirty="0"/>
              <a:t/>
            </a:r>
            <a:br>
              <a:rPr lang="en-US" altLang="zh-TW" b="1" dirty="0"/>
            </a:br>
            <a:r>
              <a:rPr lang="zh-TW" altLang="en-US" b="1" dirty="0"/>
              <a:t>網頁連結</a:t>
            </a:r>
            <a:br>
              <a:rPr lang="zh-TW" altLang="en-US" b="1" dirty="0"/>
            </a:br>
            <a:endParaRPr lang="zh-TW" altLang="en-US" dirty="0"/>
          </a:p>
        </p:txBody>
      </p:sp>
      <p:sp>
        <p:nvSpPr>
          <p:cNvPr id="3" name="內容版面配置區 2"/>
          <p:cNvSpPr>
            <a:spLocks noGrp="1"/>
          </p:cNvSpPr>
          <p:nvPr>
            <p:ph idx="1"/>
          </p:nvPr>
        </p:nvSpPr>
        <p:spPr/>
        <p:txBody>
          <a:bodyPr/>
          <a:lstStyle/>
          <a:p>
            <a:endParaRPr lang="zh-TW" altLang="en-US"/>
          </a:p>
        </p:txBody>
      </p:sp>
      <p:sp>
        <p:nvSpPr>
          <p:cNvPr id="5" name="內容版面配置區 2"/>
          <p:cNvSpPr txBox="1">
            <a:spLocks/>
          </p:cNvSpPr>
          <p:nvPr/>
        </p:nvSpPr>
        <p:spPr>
          <a:xfrm>
            <a:off x="3812662" y="1672047"/>
            <a:ext cx="7428411" cy="3061126"/>
          </a:xfrm>
          <a:prstGeom prst="rect">
            <a:avLst/>
          </a:prstGeom>
          <a:blipFill>
            <a:blip r:embed="rId2"/>
            <a:tile tx="0" ty="0" sx="100000" sy="100000" flip="none" algn="tl"/>
          </a:blipFill>
          <a:ln w="57150" cap="flat" cmpd="sng" algn="ctr">
            <a:solidFill>
              <a:schemeClr val="accent2">
                <a:lumMod val="75000"/>
              </a:schemeClr>
            </a:solidFill>
            <a:prstDash val="solid"/>
          </a:ln>
          <a:scene3d>
            <a:camera prst="orthographicFront"/>
            <a:lightRig rig="threePt" dir="t"/>
          </a:scene3d>
          <a:sp3d prstMaterial="matte"/>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dk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dk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9pPr>
          </a:lstStyle>
          <a:p>
            <a:r>
              <a:rPr lang="zh-TW" altLang="zh-TW" b="1" dirty="0"/>
              <a:t>本署網頁連結</a:t>
            </a:r>
            <a:r>
              <a:rPr lang="zh-TW" altLang="zh-TW" b="1" dirty="0" smtClean="0"/>
              <a:t>：</a:t>
            </a:r>
            <a:r>
              <a:rPr lang="zh-TW" altLang="zh-TW" b="1" dirty="0"/>
              <a:t>本署收容所相關資訊</a:t>
            </a:r>
            <a:r>
              <a:rPr lang="zh-TW" altLang="zh-TW" b="1" dirty="0" smtClean="0"/>
              <a:t>（</a:t>
            </a:r>
            <a:r>
              <a:rPr lang="zh-TW" altLang="zh-TW" b="1" dirty="0"/>
              <a:t>移民署網頁路徑：現在位置／首頁／關於本署／聯絡資訊／本署各服務地址／收容所）。</a:t>
            </a:r>
          </a:p>
          <a:p>
            <a:r>
              <a:rPr lang="en-US" altLang="zh-TW" b="1" u="sng" dirty="0">
                <a:hlinkClick r:id="rId3"/>
              </a:rPr>
              <a:t>https://www.immigration.gov.tw/5385/5388/7181/7184/7190/</a:t>
            </a:r>
            <a:endParaRPr lang="zh-TW" altLang="en-US" b="1" dirty="0">
              <a:solidFill>
                <a:srgbClr val="00B0F0"/>
              </a:solidFill>
            </a:endParaRPr>
          </a:p>
        </p:txBody>
      </p:sp>
      <p:pic>
        <p:nvPicPr>
          <p:cNvPr id="6" name="圖片 5"/>
          <p:cNvPicPr>
            <a:picLocks noChangeAspect="1"/>
          </p:cNvPicPr>
          <p:nvPr/>
        </p:nvPicPr>
        <p:blipFill>
          <a:blip r:embed="rId4"/>
          <a:stretch>
            <a:fillRect/>
          </a:stretch>
        </p:blipFill>
        <p:spPr>
          <a:xfrm>
            <a:off x="263817" y="2849914"/>
            <a:ext cx="3005588" cy="3011685"/>
          </a:xfrm>
          <a:prstGeom prst="rect">
            <a:avLst/>
          </a:prstGeom>
        </p:spPr>
      </p:pic>
    </p:spTree>
    <p:extLst>
      <p:ext uri="{BB962C8B-B14F-4D97-AF65-F5344CB8AC3E}">
        <p14:creationId xmlns:p14="http://schemas.microsoft.com/office/powerpoint/2010/main" val="2231539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2597" y="1592181"/>
            <a:ext cx="2947482" cy="1654197"/>
          </a:xfrm>
        </p:spPr>
        <p:txBody>
          <a:bodyPr>
            <a:normAutofit fontScale="90000"/>
          </a:bodyPr>
          <a:lstStyle/>
          <a:p>
            <a:r>
              <a:rPr lang="zh-TW" altLang="zh-TW" b="1" dirty="0"/>
              <a:t>指引三之補充宣導</a:t>
            </a:r>
            <a:r>
              <a:rPr lang="zh-TW" altLang="zh-TW" b="1" dirty="0" smtClean="0"/>
              <a:t>內容</a:t>
            </a:r>
            <a:r>
              <a:rPr lang="zh-TW" altLang="en-US" b="1" dirty="0" smtClean="0"/>
              <a:t>：</a:t>
            </a:r>
            <a:r>
              <a:rPr lang="en-US" altLang="zh-TW" b="1" dirty="0" smtClean="0"/>
              <a:t/>
            </a:r>
            <a:br>
              <a:rPr lang="en-US" altLang="zh-TW" b="1" dirty="0" smtClean="0"/>
            </a:br>
            <a:r>
              <a:rPr lang="zh-TW" altLang="zh-TW" b="1" dirty="0"/>
              <a:t>逾期停留或居留外來人口主動</a:t>
            </a:r>
            <a:r>
              <a:rPr lang="zh-TW" altLang="en-US" b="1" dirty="0"/>
              <a:t>到案相關規定</a:t>
            </a:r>
            <a:br>
              <a:rPr lang="zh-TW" altLang="en-US" b="1" dirty="0"/>
            </a:br>
            <a:endParaRPr lang="zh-TW" altLang="en-US" dirty="0"/>
          </a:p>
        </p:txBody>
      </p:sp>
      <p:sp>
        <p:nvSpPr>
          <p:cNvPr id="3" name="內容版面配置區 2"/>
          <p:cNvSpPr>
            <a:spLocks noGrp="1"/>
          </p:cNvSpPr>
          <p:nvPr>
            <p:ph idx="1"/>
          </p:nvPr>
        </p:nvSpPr>
        <p:spPr/>
        <p:txBody>
          <a:bodyPr/>
          <a:lstStyle/>
          <a:p>
            <a:endParaRPr lang="zh-TW" altLang="en-US"/>
          </a:p>
        </p:txBody>
      </p:sp>
      <p:sp>
        <p:nvSpPr>
          <p:cNvPr id="5" name="書卷 (垂直) 4"/>
          <p:cNvSpPr/>
          <p:nvPr/>
        </p:nvSpPr>
        <p:spPr>
          <a:xfrm flipH="1">
            <a:off x="3405051" y="78377"/>
            <a:ext cx="8438606" cy="6505303"/>
          </a:xfrm>
          <a:prstGeom prst="verticalScroll">
            <a:avLst/>
          </a:prstGeom>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r>
              <a:rPr lang="zh-TW" altLang="zh-TW" b="1" dirty="0"/>
              <a:t>逾期停留或居留外來人口至本署主動表示自願出國</a:t>
            </a:r>
            <a:r>
              <a:rPr lang="en-US" altLang="zh-TW" b="1" dirty="0"/>
              <a:t>(</a:t>
            </a:r>
            <a:r>
              <a:rPr lang="zh-TW" altLang="zh-TW" b="1" dirty="0"/>
              <a:t>境</a:t>
            </a:r>
            <a:r>
              <a:rPr lang="en-US" altLang="zh-TW" b="1" dirty="0"/>
              <a:t>)</a:t>
            </a:r>
            <a:r>
              <a:rPr lang="zh-TW" altLang="zh-TW" b="1" dirty="0"/>
              <a:t>，或至其他治安機關主動表示自願出國</a:t>
            </a:r>
            <a:r>
              <a:rPr lang="en-US" altLang="zh-TW" b="1" dirty="0"/>
              <a:t>(</a:t>
            </a:r>
            <a:r>
              <a:rPr lang="zh-TW" altLang="zh-TW" b="1" dirty="0"/>
              <a:t>境</a:t>
            </a:r>
            <a:r>
              <a:rPr lang="en-US" altLang="zh-TW" b="1" dirty="0"/>
              <a:t>)</a:t>
            </a:r>
            <a:r>
              <a:rPr lang="zh-TW" altLang="zh-TW" b="1" dirty="0"/>
              <a:t>，並經受理之治安機關將案件移交本署處理，經本署查證未有下列情形之一者，得准予其於到案日起</a:t>
            </a:r>
            <a:r>
              <a:rPr lang="en-US" altLang="zh-TW" b="1" dirty="0"/>
              <a:t>30</a:t>
            </a:r>
            <a:r>
              <a:rPr lang="zh-TW" altLang="zh-TW" b="1" dirty="0"/>
              <a:t>日內辦妥各項出國</a:t>
            </a:r>
            <a:r>
              <a:rPr lang="en-US" altLang="zh-TW" b="1" dirty="0"/>
              <a:t>(</a:t>
            </a:r>
            <a:r>
              <a:rPr lang="zh-TW" altLang="zh-TW" b="1" dirty="0"/>
              <a:t>境</a:t>
            </a:r>
            <a:r>
              <a:rPr lang="en-US" altLang="zh-TW" b="1" dirty="0"/>
              <a:t>)</a:t>
            </a:r>
            <a:r>
              <a:rPr lang="zh-TW" altLang="zh-TW" b="1" dirty="0"/>
              <a:t>事宜後，限令於</a:t>
            </a:r>
            <a:r>
              <a:rPr lang="en-US" altLang="zh-TW" b="1" dirty="0"/>
              <a:t>10</a:t>
            </a:r>
            <a:r>
              <a:rPr lang="zh-TW" altLang="zh-TW" b="1" dirty="0"/>
              <a:t>日內自行出國</a:t>
            </a:r>
            <a:r>
              <a:rPr lang="en-US" altLang="zh-TW" b="1" dirty="0"/>
              <a:t>(</a:t>
            </a:r>
            <a:r>
              <a:rPr lang="zh-TW" altLang="zh-TW" b="1" dirty="0"/>
              <a:t>境</a:t>
            </a:r>
            <a:r>
              <a:rPr lang="en-US" altLang="zh-TW" b="1" dirty="0"/>
              <a:t>)</a:t>
            </a:r>
            <a:r>
              <a:rPr lang="zh-TW" altLang="zh-TW" b="1" dirty="0"/>
              <a:t>： </a:t>
            </a:r>
          </a:p>
          <a:p>
            <a:pPr marL="342900" lvl="0" indent="-342900">
              <a:buFont typeface="+mj-lt"/>
              <a:buAutoNum type="arabicPeriod"/>
            </a:pPr>
            <a:r>
              <a:rPr lang="zh-TW" altLang="zh-TW" b="1" dirty="0"/>
              <a:t>依入出國及移民法（以下簡稱移民法）第</a:t>
            </a:r>
            <a:r>
              <a:rPr lang="en-US" altLang="zh-TW" b="1" dirty="0"/>
              <a:t>21</a:t>
            </a:r>
            <a:r>
              <a:rPr lang="zh-TW" altLang="zh-TW" b="1" dirty="0"/>
              <a:t>條規定受禁止出國</a:t>
            </a:r>
            <a:r>
              <a:rPr lang="en-US" altLang="zh-TW" b="1" dirty="0"/>
              <a:t>(</a:t>
            </a:r>
            <a:r>
              <a:rPr lang="zh-TW" altLang="zh-TW" b="1" dirty="0"/>
              <a:t>境</a:t>
            </a:r>
            <a:r>
              <a:rPr lang="en-US" altLang="zh-TW" b="1" dirty="0"/>
              <a:t>)</a:t>
            </a:r>
            <a:r>
              <a:rPr lang="zh-TW" altLang="zh-TW" b="1" dirty="0"/>
              <a:t>處分。</a:t>
            </a:r>
          </a:p>
          <a:p>
            <a:pPr marL="342900" lvl="0" indent="-342900">
              <a:buFont typeface="+mj-lt"/>
              <a:buAutoNum type="arabicPeriod"/>
            </a:pPr>
            <a:r>
              <a:rPr lang="zh-TW" altLang="zh-TW" b="1" dirty="0"/>
              <a:t>依移民法第</a:t>
            </a:r>
            <a:r>
              <a:rPr lang="en-US" altLang="zh-TW" b="1" dirty="0"/>
              <a:t>15</a:t>
            </a:r>
            <a:r>
              <a:rPr lang="zh-TW" altLang="zh-TW" b="1" dirty="0"/>
              <a:t>條受強制出國處分或依移民法第</a:t>
            </a:r>
            <a:r>
              <a:rPr lang="en-US" altLang="zh-TW" b="1" dirty="0"/>
              <a:t>36</a:t>
            </a:r>
            <a:r>
              <a:rPr lang="zh-TW" altLang="zh-TW" b="1" dirty="0"/>
              <a:t>條規定受強制驅逐出國處分或依臺灣地區與大陸地區人民關係條例</a:t>
            </a:r>
            <a:r>
              <a:rPr lang="en-US" altLang="zh-TW" b="1" dirty="0"/>
              <a:t>(</a:t>
            </a:r>
            <a:r>
              <a:rPr lang="zh-TW" altLang="zh-TW" b="1" dirty="0"/>
              <a:t>以下簡稱兩岸條例</a:t>
            </a:r>
            <a:r>
              <a:rPr lang="en-US" altLang="zh-TW" b="1" dirty="0"/>
              <a:t>)</a:t>
            </a:r>
            <a:r>
              <a:rPr lang="zh-TW" altLang="zh-TW" b="1" dirty="0"/>
              <a:t>第</a:t>
            </a:r>
            <a:r>
              <a:rPr lang="en-US" altLang="zh-TW" b="1" dirty="0"/>
              <a:t>18</a:t>
            </a:r>
            <a:r>
              <a:rPr lang="zh-TW" altLang="zh-TW" b="1" dirty="0"/>
              <a:t>條第</a:t>
            </a:r>
            <a:r>
              <a:rPr lang="en-US" altLang="zh-TW" b="1" dirty="0"/>
              <a:t>1</a:t>
            </a:r>
            <a:r>
              <a:rPr lang="zh-TW" altLang="zh-TW" b="1" dirty="0"/>
              <a:t>項或香港澳門關係條例</a:t>
            </a:r>
            <a:r>
              <a:rPr lang="en-US" altLang="zh-TW" b="1" dirty="0"/>
              <a:t>(</a:t>
            </a:r>
            <a:r>
              <a:rPr lang="zh-TW" altLang="zh-TW" b="1" dirty="0"/>
              <a:t>以下簡稱港澳條例</a:t>
            </a:r>
            <a:r>
              <a:rPr lang="en-US" altLang="zh-TW" b="1" dirty="0"/>
              <a:t>)</a:t>
            </a:r>
            <a:r>
              <a:rPr lang="zh-TW" altLang="zh-TW" b="1" dirty="0"/>
              <a:t>第</a:t>
            </a:r>
            <a:r>
              <a:rPr lang="en-US" altLang="zh-TW" b="1" dirty="0"/>
              <a:t>14</a:t>
            </a:r>
            <a:r>
              <a:rPr lang="zh-TW" altLang="zh-TW" b="1" dirty="0"/>
              <a:t>條第</a:t>
            </a:r>
            <a:r>
              <a:rPr lang="en-US" altLang="zh-TW" b="1" dirty="0"/>
              <a:t>1</a:t>
            </a:r>
            <a:r>
              <a:rPr lang="zh-TW" altLang="zh-TW" b="1" dirty="0"/>
              <a:t>項規定受強制出境處分。</a:t>
            </a:r>
          </a:p>
          <a:p>
            <a:pPr marL="342900" lvl="0" indent="-342900">
              <a:buFont typeface="+mj-lt"/>
              <a:buAutoNum type="arabicPeriod"/>
            </a:pPr>
            <a:r>
              <a:rPr lang="zh-TW" altLang="zh-TW" b="1" dirty="0"/>
              <a:t>經司法機關通緝。</a:t>
            </a:r>
          </a:p>
          <a:p>
            <a:pPr marL="342900" lvl="0" indent="-342900">
              <a:buFont typeface="+mj-lt"/>
              <a:buAutoNum type="arabicPeriod"/>
            </a:pPr>
            <a:r>
              <a:rPr lang="zh-TW" altLang="zh-TW" b="1" dirty="0"/>
              <a:t>受外國政府通或經大陸地區或香港、澳門發布拘捕令。</a:t>
            </a:r>
          </a:p>
          <a:p>
            <a:pPr marL="342900" lvl="0" indent="-342900">
              <a:buFont typeface="+mj-lt"/>
              <a:buAutoNum type="arabicPeriod"/>
            </a:pPr>
            <a:r>
              <a:rPr lang="zh-TW" altLang="zh-TW" b="1" dirty="0"/>
              <a:t>屬人口販運防制法第</a:t>
            </a:r>
            <a:r>
              <a:rPr lang="en-US" altLang="zh-TW" b="1" dirty="0"/>
              <a:t>19</a:t>
            </a:r>
            <a:r>
              <a:rPr lang="zh-TW" altLang="zh-TW" b="1" dirty="0"/>
              <a:t>條第</a:t>
            </a:r>
            <a:r>
              <a:rPr lang="en-US" altLang="zh-TW" b="1" dirty="0"/>
              <a:t>1</a:t>
            </a:r>
            <a:r>
              <a:rPr lang="zh-TW" altLang="zh-TW" b="1" dirty="0"/>
              <a:t>項所稱擅離安置處所之人口販運被害人，且未經司法機關依該條第</a:t>
            </a:r>
            <a:r>
              <a:rPr lang="en-US" altLang="zh-TW" b="1" dirty="0"/>
              <a:t>2</a:t>
            </a:r>
            <a:r>
              <a:rPr lang="zh-TW" altLang="zh-TW" b="1" dirty="0"/>
              <a:t>項同意其出國</a:t>
            </a:r>
            <a:r>
              <a:rPr lang="en-US" altLang="zh-TW" b="1" dirty="0"/>
              <a:t>(</a:t>
            </a:r>
            <a:r>
              <a:rPr lang="zh-TW" altLang="zh-TW" b="1" dirty="0"/>
              <a:t>境</a:t>
            </a:r>
            <a:r>
              <a:rPr lang="en-US" altLang="zh-TW" b="1" dirty="0"/>
              <a:t>)</a:t>
            </a:r>
            <a:r>
              <a:rPr lang="zh-TW" altLang="zh-TW" b="1" dirty="0"/>
              <a:t>。</a:t>
            </a:r>
          </a:p>
          <a:p>
            <a:pPr marL="342900" lvl="0" indent="-342900">
              <a:buFont typeface="+mj-lt"/>
              <a:buAutoNum type="arabicPeriod"/>
            </a:pPr>
            <a:r>
              <a:rPr lang="zh-TW" altLang="zh-TW" b="1" dirty="0"/>
              <a:t>依其他法律限制或禁止出國</a:t>
            </a:r>
            <a:r>
              <a:rPr lang="en-US" altLang="zh-TW" b="1" dirty="0"/>
              <a:t>(</a:t>
            </a:r>
            <a:r>
              <a:rPr lang="zh-TW" altLang="zh-TW" b="1" dirty="0"/>
              <a:t>境</a:t>
            </a:r>
            <a:r>
              <a:rPr lang="en-US" altLang="zh-TW" b="1" dirty="0"/>
              <a:t>)</a:t>
            </a:r>
            <a:r>
              <a:rPr lang="zh-TW" altLang="zh-TW" b="1" dirty="0"/>
              <a:t>。</a:t>
            </a:r>
          </a:p>
          <a:p>
            <a:pPr marL="342900" indent="-342900">
              <a:buFont typeface="+mj-lt"/>
              <a:buAutoNum type="arabicPeriod"/>
            </a:pPr>
            <a:r>
              <a:rPr lang="zh-TW" altLang="zh-TW" b="1" dirty="0"/>
              <a:t>經行政調查，有事實足認有犯罪嫌疑者。</a:t>
            </a:r>
            <a:endParaRPr lang="zh-TW" altLang="en-US" b="1" dirty="0"/>
          </a:p>
        </p:txBody>
      </p:sp>
      <p:pic>
        <p:nvPicPr>
          <p:cNvPr id="6" name="圖片 5"/>
          <p:cNvPicPr>
            <a:picLocks noChangeAspect="1"/>
          </p:cNvPicPr>
          <p:nvPr/>
        </p:nvPicPr>
        <p:blipFill>
          <a:blip r:embed="rId2"/>
          <a:stretch>
            <a:fillRect/>
          </a:stretch>
        </p:blipFill>
        <p:spPr>
          <a:xfrm>
            <a:off x="452874" y="3459140"/>
            <a:ext cx="2566927" cy="2525608"/>
          </a:xfrm>
          <a:prstGeom prst="rect">
            <a:avLst/>
          </a:prstGeom>
        </p:spPr>
      </p:pic>
    </p:spTree>
    <p:extLst>
      <p:ext uri="{BB962C8B-B14F-4D97-AF65-F5344CB8AC3E}">
        <p14:creationId xmlns:p14="http://schemas.microsoft.com/office/powerpoint/2010/main" val="2052086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7351" y="1323387"/>
            <a:ext cx="2947482" cy="1767409"/>
          </a:xfrm>
        </p:spPr>
        <p:txBody>
          <a:bodyPr>
            <a:normAutofit fontScale="90000"/>
          </a:bodyPr>
          <a:lstStyle/>
          <a:p>
            <a:r>
              <a:rPr lang="zh-TW" altLang="zh-TW" b="1" dirty="0"/>
              <a:t>指引四</a:t>
            </a:r>
            <a:r>
              <a:rPr lang="zh-TW" altLang="zh-TW" b="1" dirty="0" smtClean="0"/>
              <a:t>之</a:t>
            </a:r>
            <a:r>
              <a:rPr lang="zh-TW" altLang="en-US" b="1" dirty="0" smtClean="0"/>
              <a:t>補充宣導內容：</a:t>
            </a:r>
            <a:r>
              <a:rPr lang="en-US" altLang="zh-TW" b="1" dirty="0" smtClean="0"/>
              <a:t/>
            </a:r>
            <a:br>
              <a:rPr lang="en-US" altLang="zh-TW" b="1" dirty="0" smtClean="0"/>
            </a:br>
            <a:r>
              <a:rPr lang="zh-TW" altLang="en-US" b="1" dirty="0"/>
              <a:t>行賄罪之要件及類型</a:t>
            </a:r>
            <a:br>
              <a:rPr lang="zh-TW" altLang="en-US" b="1" dirty="0"/>
            </a:b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351" y="3090796"/>
            <a:ext cx="2837170" cy="2791020"/>
          </a:xfrm>
        </p:spPr>
      </p:pic>
      <p:sp>
        <p:nvSpPr>
          <p:cNvPr id="6" name="書卷 (垂直) 5"/>
          <p:cNvSpPr/>
          <p:nvPr/>
        </p:nvSpPr>
        <p:spPr>
          <a:xfrm flipH="1">
            <a:off x="3569101" y="1601181"/>
            <a:ext cx="7959635" cy="3295979"/>
          </a:xfrm>
          <a:prstGeom prst="verticalScroll">
            <a:avLst/>
          </a:prstGeom>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r>
              <a:rPr lang="zh-TW" altLang="zh-TW" b="1" dirty="0"/>
              <a:t>行賄是指任何人無合法權限或合理情形，向公務員提供好處，請求公務員做特定的行為或不做特定的行為，其中又可分兩種類型：</a:t>
            </a:r>
          </a:p>
          <a:p>
            <a:pPr marL="342900" lvl="0" indent="-342900">
              <a:buFont typeface="+mj-lt"/>
              <a:buAutoNum type="arabicPeriod"/>
            </a:pPr>
            <a:r>
              <a:rPr lang="zh-TW" altLang="zh-TW" b="1" dirty="0"/>
              <a:t>「違背職務行賄罪」：是指任何人給公務員好處（包括金錢或其他利益），要求公務員違背職務做「不合法」的行為。</a:t>
            </a:r>
          </a:p>
          <a:p>
            <a:pPr marL="342900" indent="-342900">
              <a:buFont typeface="+mj-lt"/>
              <a:buAutoNum type="arabicPeriod"/>
            </a:pPr>
            <a:r>
              <a:rPr lang="zh-TW" altLang="zh-TW" b="1" dirty="0"/>
              <a:t>「不違背職務行賄罪」：是指任何人給公務員好處，要求公務員做「合法」的行為。</a:t>
            </a:r>
            <a:endParaRPr lang="zh-TW" altLang="en-US" b="1" dirty="0"/>
          </a:p>
        </p:txBody>
      </p:sp>
    </p:spTree>
    <p:extLst>
      <p:ext uri="{BB962C8B-B14F-4D97-AF65-F5344CB8AC3E}">
        <p14:creationId xmlns:p14="http://schemas.microsoft.com/office/powerpoint/2010/main" val="977870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0819" y="1352218"/>
            <a:ext cx="2947482" cy="2072209"/>
          </a:xfrm>
        </p:spPr>
        <p:txBody>
          <a:bodyPr>
            <a:normAutofit fontScale="90000"/>
          </a:bodyPr>
          <a:lstStyle/>
          <a:p>
            <a:r>
              <a:rPr lang="zh-TW" altLang="zh-TW" b="1" dirty="0"/>
              <a:t>指引五之外部</a:t>
            </a:r>
            <a:r>
              <a:rPr lang="zh-TW" altLang="zh-TW" b="1" dirty="0" smtClean="0"/>
              <a:t>連結</a:t>
            </a:r>
            <a:r>
              <a:rPr lang="zh-TW" altLang="en-US" b="1" dirty="0" smtClean="0"/>
              <a:t>：</a:t>
            </a:r>
            <a:r>
              <a:rPr lang="en-US" altLang="zh-TW" b="1" dirty="0" smtClean="0"/>
              <a:t/>
            </a:r>
            <a:br>
              <a:rPr lang="en-US" altLang="zh-TW" b="1" dirty="0" smtClean="0"/>
            </a:br>
            <a:r>
              <a:rPr lang="zh-TW" altLang="en-US" b="1" dirty="0">
                <a:solidFill>
                  <a:schemeClr val="bg1"/>
                </a:solidFill>
              </a:rPr>
              <a:t>大陸地區人民申請進入臺灣地區面談管理辦法</a:t>
            </a:r>
            <a:r>
              <a:rPr lang="zh-TW" altLang="en-US" b="1" dirty="0">
                <a:solidFill>
                  <a:schemeClr val="tx1"/>
                </a:solidFill>
              </a:rPr>
              <a:t/>
            </a:r>
            <a:br>
              <a:rPr lang="zh-TW" altLang="en-US" b="1" dirty="0">
                <a:solidFill>
                  <a:schemeClr val="tx1"/>
                </a:solidFill>
              </a:rPr>
            </a:br>
            <a:endParaRPr lang="zh-TW" altLang="en-US" dirty="0"/>
          </a:p>
        </p:txBody>
      </p:sp>
      <p:sp>
        <p:nvSpPr>
          <p:cNvPr id="3" name="內容版面配置區 2"/>
          <p:cNvSpPr>
            <a:spLocks noGrp="1"/>
          </p:cNvSpPr>
          <p:nvPr>
            <p:ph idx="1"/>
          </p:nvPr>
        </p:nvSpPr>
        <p:spPr/>
        <p:txBody>
          <a:bodyPr/>
          <a:lstStyle/>
          <a:p>
            <a:endParaRPr lang="zh-TW" altLang="en-US"/>
          </a:p>
        </p:txBody>
      </p:sp>
      <p:sp>
        <p:nvSpPr>
          <p:cNvPr id="6" name="內容版面配置區 2"/>
          <p:cNvSpPr txBox="1">
            <a:spLocks/>
          </p:cNvSpPr>
          <p:nvPr/>
        </p:nvSpPr>
        <p:spPr>
          <a:xfrm>
            <a:off x="3812662" y="2331595"/>
            <a:ext cx="7428411" cy="2185665"/>
          </a:xfrm>
          <a:prstGeom prst="rect">
            <a:avLst/>
          </a:prstGeom>
          <a:blipFill>
            <a:blip r:embed="rId2"/>
            <a:tile tx="0" ty="0" sx="100000" sy="100000" flip="none" algn="tl"/>
          </a:blipFill>
          <a:ln w="57150" cap="flat" cmpd="sng" algn="ctr">
            <a:solidFill>
              <a:schemeClr val="accent2">
                <a:lumMod val="75000"/>
              </a:schemeClr>
            </a:solidFill>
            <a:prstDash val="solid"/>
          </a:ln>
          <a:scene3d>
            <a:camera prst="orthographicFront"/>
            <a:lightRig rig="threePt" dir="t"/>
          </a:scene3d>
          <a:sp3d prstMaterial="matte"/>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dk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dk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dk1"/>
                </a:solidFill>
                <a:latin typeface="+mn-lt"/>
                <a:ea typeface="+mn-ea"/>
                <a:cs typeface="+mn-cs"/>
              </a:defRPr>
            </a:lvl9pPr>
          </a:lstStyle>
          <a:p>
            <a:r>
              <a:rPr lang="zh-TW" altLang="en-US" b="1" dirty="0">
                <a:solidFill>
                  <a:schemeClr val="tx1"/>
                </a:solidFill>
              </a:rPr>
              <a:t>大陸地區人民申請進入臺灣地區面談管理辦法</a:t>
            </a:r>
          </a:p>
          <a:p>
            <a:r>
              <a:rPr lang="en-US" altLang="zh-TW" b="1" dirty="0">
                <a:solidFill>
                  <a:schemeClr val="tx1"/>
                </a:solidFill>
                <a:hlinkClick r:id="rId3"/>
              </a:rPr>
              <a:t>https://</a:t>
            </a:r>
            <a:r>
              <a:rPr lang="en-US" altLang="zh-TW" b="1" dirty="0" smtClean="0">
                <a:solidFill>
                  <a:schemeClr val="tx1"/>
                </a:solidFill>
                <a:hlinkClick r:id="rId3"/>
              </a:rPr>
              <a:t>law.moj.gov.tw/LawClass/LawAll.aspx?PCode=D0080142</a:t>
            </a:r>
            <a:endParaRPr lang="en-US" altLang="zh-TW" b="1" dirty="0" smtClean="0">
              <a:solidFill>
                <a:schemeClr val="tx1"/>
              </a:solidFill>
            </a:endParaRPr>
          </a:p>
          <a:p>
            <a:endParaRPr lang="en-US" altLang="zh-TW" b="1" dirty="0">
              <a:solidFill>
                <a:schemeClr val="tx1"/>
              </a:solidFill>
            </a:endParaRPr>
          </a:p>
        </p:txBody>
      </p:sp>
      <p:pic>
        <p:nvPicPr>
          <p:cNvPr id="5" name="圖片 4"/>
          <p:cNvPicPr>
            <a:picLocks noChangeAspect="1"/>
          </p:cNvPicPr>
          <p:nvPr/>
        </p:nvPicPr>
        <p:blipFill>
          <a:blip r:embed="rId4"/>
          <a:stretch>
            <a:fillRect/>
          </a:stretch>
        </p:blipFill>
        <p:spPr>
          <a:xfrm>
            <a:off x="617837" y="3575979"/>
            <a:ext cx="2403893" cy="2408769"/>
          </a:xfrm>
          <a:prstGeom prst="rect">
            <a:avLst/>
          </a:prstGeom>
        </p:spPr>
      </p:pic>
    </p:spTree>
    <p:extLst>
      <p:ext uri="{BB962C8B-B14F-4D97-AF65-F5344CB8AC3E}">
        <p14:creationId xmlns:p14="http://schemas.microsoft.com/office/powerpoint/2010/main" val="4133392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接點 18"/>
          <p:cNvCxnSpPr/>
          <p:nvPr/>
        </p:nvCxnSpPr>
        <p:spPr>
          <a:xfrm>
            <a:off x="7759959" y="5278235"/>
            <a:ext cx="24072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7352779" y="3902097"/>
            <a:ext cx="24072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187016" y="1020627"/>
            <a:ext cx="3141071" cy="4601183"/>
          </a:xfrm>
        </p:spPr>
        <p:txBody>
          <a:bodyPr/>
          <a:lstStyle/>
          <a:p>
            <a:r>
              <a:rPr lang="zh-TW" altLang="en-US" b="1" dirty="0"/>
              <a:t>指引一</a:t>
            </a:r>
            <a:r>
              <a:rPr lang="zh-TW" altLang="en-US" b="1" dirty="0" smtClean="0"/>
              <a:t>：</a:t>
            </a:r>
            <a:r>
              <a:rPr lang="en-US" altLang="zh-TW" b="1" dirty="0" smtClean="0"/>
              <a:t/>
            </a:r>
            <a:br>
              <a:rPr lang="en-US" altLang="zh-TW" b="1" dirty="0" smtClean="0"/>
            </a:br>
            <a:r>
              <a:rPr lang="zh-TW" altLang="en-US" b="1" dirty="0"/>
              <a:t>逾期居</a:t>
            </a:r>
            <a:r>
              <a:rPr lang="en-US" altLang="zh-TW" b="1" dirty="0"/>
              <a:t>(</a:t>
            </a:r>
            <a:r>
              <a:rPr lang="zh-TW" altLang="en-US" b="1" dirty="0"/>
              <a:t>停</a:t>
            </a:r>
            <a:r>
              <a:rPr lang="en-US" altLang="zh-TW" b="1" dirty="0"/>
              <a:t>)</a:t>
            </a:r>
            <a:r>
              <a:rPr lang="zh-TW" altLang="en-US" b="1" dirty="0"/>
              <a:t>留被查獲者，不會現場收罰鍰跟機</a:t>
            </a:r>
            <a:r>
              <a:rPr lang="en-US" altLang="zh-TW" b="1" dirty="0"/>
              <a:t>(</a:t>
            </a:r>
            <a:r>
              <a:rPr lang="zh-TW" altLang="en-US" b="1" dirty="0"/>
              <a:t>船</a:t>
            </a:r>
            <a:r>
              <a:rPr lang="en-US" altLang="zh-TW" b="1" dirty="0"/>
              <a:t>)</a:t>
            </a:r>
            <a:r>
              <a:rPr lang="zh-TW" altLang="en-US" b="1" dirty="0"/>
              <a:t>票錢。</a:t>
            </a:r>
          </a:p>
        </p:txBody>
      </p:sp>
      <p:sp>
        <p:nvSpPr>
          <p:cNvPr id="3" name="內容版面配置區 2"/>
          <p:cNvSpPr>
            <a:spLocks noGrp="1"/>
          </p:cNvSpPr>
          <p:nvPr>
            <p:ph idx="1"/>
          </p:nvPr>
        </p:nvSpPr>
        <p:spPr>
          <a:xfrm>
            <a:off x="3924071" y="735741"/>
            <a:ext cx="7057311" cy="1690070"/>
          </a:xfrm>
        </p:spPr>
        <p:style>
          <a:lnRef idx="3">
            <a:schemeClr val="lt1"/>
          </a:lnRef>
          <a:fillRef idx="1">
            <a:schemeClr val="accent5"/>
          </a:fillRef>
          <a:effectRef idx="1">
            <a:schemeClr val="accent5"/>
          </a:effectRef>
          <a:fontRef idx="minor">
            <a:schemeClr val="lt1"/>
          </a:fontRef>
        </p:style>
        <p:txBody>
          <a:bodyPr/>
          <a:lstStyle/>
          <a:p>
            <a:r>
              <a:rPr lang="zh-TW" altLang="zh-TW" b="1" dirty="0"/>
              <a:t>如果你是一名逾期居</a:t>
            </a:r>
            <a:r>
              <a:rPr lang="en-US" altLang="zh-TW" b="1" dirty="0"/>
              <a:t>(</a:t>
            </a:r>
            <a:r>
              <a:rPr lang="zh-TW" altLang="zh-TW" b="1" dirty="0"/>
              <a:t>停</a:t>
            </a:r>
            <a:r>
              <a:rPr lang="en-US" altLang="zh-TW" b="1" dirty="0"/>
              <a:t>)</a:t>
            </a:r>
            <a:r>
              <a:rPr lang="zh-TW" altLang="zh-TW" b="1" dirty="0"/>
              <a:t>留外來人口，遭移民署查獲後，第一線執行查緝業務的移民署人員不會於查緝現場向你們收罰鍰跟機</a:t>
            </a:r>
            <a:r>
              <a:rPr lang="en-US" altLang="zh-TW" b="1" dirty="0"/>
              <a:t>(</a:t>
            </a:r>
            <a:r>
              <a:rPr lang="zh-TW" altLang="zh-TW" b="1" dirty="0"/>
              <a:t>船</a:t>
            </a:r>
            <a:r>
              <a:rPr lang="en-US" altLang="zh-TW" b="1" dirty="0"/>
              <a:t>)</a:t>
            </a:r>
            <a:r>
              <a:rPr lang="zh-TW" altLang="zh-TW" b="1" dirty="0"/>
              <a:t>票錢。有關逾期居留罰鍰，會由移民署各服務站辦理裁罰事宜，機</a:t>
            </a:r>
            <a:r>
              <a:rPr lang="en-US" altLang="zh-TW" b="1" dirty="0"/>
              <a:t>(</a:t>
            </a:r>
            <a:r>
              <a:rPr lang="zh-TW" altLang="zh-TW" b="1" dirty="0"/>
              <a:t>船</a:t>
            </a:r>
            <a:r>
              <a:rPr lang="en-US" altLang="zh-TW" b="1" dirty="0"/>
              <a:t>)</a:t>
            </a:r>
            <a:r>
              <a:rPr lang="zh-TW" altLang="zh-TW" b="1" dirty="0"/>
              <a:t>票則會由臨時收容所或是收容所協助</a:t>
            </a:r>
            <a:r>
              <a:rPr lang="zh-TW" altLang="zh-TW" b="1" dirty="0" smtClean="0"/>
              <a:t>代購</a:t>
            </a:r>
            <a:r>
              <a:rPr lang="zh-TW" altLang="en-US" b="1" dirty="0" smtClean="0"/>
              <a:t>。</a:t>
            </a:r>
            <a:endParaRPr lang="zh-TW" altLang="en-US" b="1" dirty="0"/>
          </a:p>
        </p:txBody>
      </p:sp>
      <p:sp>
        <p:nvSpPr>
          <p:cNvPr id="7" name="五邊形 6">
            <a:hlinkClick r:id="rId2" action="ppaction://hlinksldjump"/>
          </p:cNvPr>
          <p:cNvSpPr/>
          <p:nvPr/>
        </p:nvSpPr>
        <p:spPr>
          <a:xfrm>
            <a:off x="9415595" y="3495449"/>
            <a:ext cx="1320312" cy="406647"/>
          </a:xfrm>
          <a:prstGeom prst="homePlate">
            <a:avLst/>
          </a:prstGeom>
          <a:solidFill>
            <a:schemeClr val="accent2">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傳送門</a:t>
            </a:r>
            <a:endParaRPr lang="zh-TW" altLang="en-US" b="1" dirty="0">
              <a:solidFill>
                <a:schemeClr val="tx1"/>
              </a:solidFill>
            </a:endParaRPr>
          </a:p>
        </p:txBody>
      </p:sp>
      <p:sp>
        <p:nvSpPr>
          <p:cNvPr id="8" name="五邊形 7">
            <a:hlinkClick r:id="rId3" action="ppaction://hlinksldjump"/>
          </p:cNvPr>
          <p:cNvSpPr/>
          <p:nvPr/>
        </p:nvSpPr>
        <p:spPr>
          <a:xfrm>
            <a:off x="10075751" y="4806182"/>
            <a:ext cx="1360888" cy="448448"/>
          </a:xfrm>
          <a:prstGeom prst="homePlate">
            <a:avLst/>
          </a:prstGeom>
          <a:solidFill>
            <a:srgbClr val="92D05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傳送門</a:t>
            </a:r>
            <a:endParaRPr lang="zh-TW" altLang="en-US" b="1" dirty="0">
              <a:solidFill>
                <a:schemeClr val="tx1"/>
              </a:solidFill>
            </a:endParaRPr>
          </a:p>
        </p:txBody>
      </p:sp>
      <p:sp>
        <p:nvSpPr>
          <p:cNvPr id="5" name="文字方塊 4"/>
          <p:cNvSpPr txBox="1"/>
          <p:nvPr/>
        </p:nvSpPr>
        <p:spPr>
          <a:xfrm>
            <a:off x="7504417" y="3334473"/>
            <a:ext cx="1911178" cy="646331"/>
          </a:xfrm>
          <a:prstGeom prst="rect">
            <a:avLst/>
          </a:prstGeom>
          <a:noFill/>
        </p:spPr>
        <p:txBody>
          <a:bodyPr wrap="square" rtlCol="0">
            <a:spAutoFit/>
          </a:bodyPr>
          <a:lstStyle/>
          <a:p>
            <a:r>
              <a:rPr lang="zh-TW" altLang="zh-TW" b="1" dirty="0"/>
              <a:t>逾期居（停）</a:t>
            </a:r>
            <a:r>
              <a:rPr lang="zh-TW" altLang="zh-TW" b="1" dirty="0" smtClean="0"/>
              <a:t>留</a:t>
            </a:r>
            <a:r>
              <a:rPr lang="zh-TW" altLang="en-US" b="1" dirty="0" smtClean="0"/>
              <a:t>罰鍰相關規定</a:t>
            </a:r>
            <a:endParaRPr lang="zh-TW" altLang="en-US" b="1" dirty="0"/>
          </a:p>
        </p:txBody>
      </p:sp>
      <p:sp>
        <p:nvSpPr>
          <p:cNvPr id="6" name="文字方塊 5"/>
          <p:cNvSpPr txBox="1"/>
          <p:nvPr/>
        </p:nvSpPr>
        <p:spPr>
          <a:xfrm>
            <a:off x="7850406" y="4620101"/>
            <a:ext cx="2037263" cy="646331"/>
          </a:xfrm>
          <a:prstGeom prst="rect">
            <a:avLst/>
          </a:prstGeom>
          <a:noFill/>
        </p:spPr>
        <p:txBody>
          <a:bodyPr wrap="square" rtlCol="0">
            <a:spAutoFit/>
          </a:bodyPr>
          <a:lstStyle/>
          <a:p>
            <a:r>
              <a:rPr lang="zh-TW" altLang="zh-TW" b="1" dirty="0"/>
              <a:t>外籍人士逾期居</a:t>
            </a:r>
            <a:r>
              <a:rPr lang="zh-TW" altLang="zh-TW" b="1" dirty="0" smtClean="0"/>
              <a:t>停留</a:t>
            </a:r>
            <a:r>
              <a:rPr lang="zh-TW" altLang="en-US" b="1" dirty="0" smtClean="0"/>
              <a:t>移民署網頁連結</a:t>
            </a:r>
            <a:endParaRPr lang="zh-TW" altLang="en-US" b="1" dirty="0"/>
          </a:p>
        </p:txBody>
      </p:sp>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673" y="2529016"/>
            <a:ext cx="3147065" cy="39170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83641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接點 14"/>
          <p:cNvCxnSpPr/>
          <p:nvPr/>
        </p:nvCxnSpPr>
        <p:spPr>
          <a:xfrm flipV="1">
            <a:off x="8384058" y="5481094"/>
            <a:ext cx="1666104" cy="3022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8471587" y="3882883"/>
            <a:ext cx="1666104" cy="3022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187016" y="1123836"/>
            <a:ext cx="2947482" cy="4601183"/>
          </a:xfrm>
        </p:spPr>
        <p:txBody>
          <a:bodyPr/>
          <a:lstStyle/>
          <a:p>
            <a:r>
              <a:rPr lang="zh-TW" altLang="en-US" b="1" dirty="0"/>
              <a:t>指引二</a:t>
            </a:r>
            <a:r>
              <a:rPr lang="zh-TW" altLang="en-US" b="1" dirty="0" smtClean="0"/>
              <a:t>：</a:t>
            </a:r>
            <a:r>
              <a:rPr lang="en-US" altLang="zh-TW" b="1" dirty="0" smtClean="0"/>
              <a:t/>
            </a:r>
            <a:br>
              <a:rPr lang="en-US" altLang="zh-TW" b="1" dirty="0" smtClean="0"/>
            </a:br>
            <a:r>
              <a:rPr lang="zh-TW" altLang="en-US" b="1" dirty="0" smtClean="0"/>
              <a:t>受</a:t>
            </a:r>
            <a:r>
              <a:rPr lang="zh-TW" altLang="en-US" b="1" dirty="0"/>
              <a:t>收容時，財物會妥善清點並登錄保管。</a:t>
            </a:r>
          </a:p>
        </p:txBody>
      </p:sp>
      <p:sp>
        <p:nvSpPr>
          <p:cNvPr id="3" name="內容版面配置區 2"/>
          <p:cNvSpPr>
            <a:spLocks noGrp="1"/>
          </p:cNvSpPr>
          <p:nvPr>
            <p:ph idx="1"/>
          </p:nvPr>
        </p:nvSpPr>
        <p:spPr>
          <a:xfrm>
            <a:off x="3844554" y="789967"/>
            <a:ext cx="7315200" cy="1788476"/>
          </a:xfrm>
        </p:spPr>
        <p:style>
          <a:lnRef idx="3">
            <a:schemeClr val="lt1"/>
          </a:lnRef>
          <a:fillRef idx="1">
            <a:schemeClr val="accent4"/>
          </a:fillRef>
          <a:effectRef idx="1">
            <a:schemeClr val="accent4"/>
          </a:effectRef>
          <a:fontRef idx="minor">
            <a:schemeClr val="lt1"/>
          </a:fontRef>
        </p:style>
        <p:txBody>
          <a:bodyPr/>
          <a:lstStyle/>
          <a:p>
            <a:r>
              <a:rPr lang="zh-TW" altLang="zh-TW" b="1" dirty="0"/>
              <a:t>如果你是一名即將出境的逾期居</a:t>
            </a:r>
            <a:r>
              <a:rPr lang="en-US" altLang="zh-TW" b="1" dirty="0"/>
              <a:t>(</a:t>
            </a:r>
            <a:r>
              <a:rPr lang="zh-TW" altLang="zh-TW" b="1" dirty="0"/>
              <a:t>停</a:t>
            </a:r>
            <a:r>
              <a:rPr lang="en-US" altLang="zh-TW" b="1" dirty="0"/>
              <a:t>)</a:t>
            </a:r>
            <a:r>
              <a:rPr lang="zh-TW" altLang="zh-TW" b="1" dirty="0"/>
              <a:t>留外來人口，暫時收容在移民署的臨時收容所或收容所，你所有的財物會由收容所兩名以上人員，在有監視設備之處所清點你身上的財物，並確實登記在代管發還紀錄表上，確保你的財物能妥善保管，不會遺失。</a:t>
            </a:r>
            <a:endParaRPr lang="zh-TW" altLang="en-US" b="1" dirty="0"/>
          </a:p>
        </p:txBody>
      </p:sp>
      <p:sp>
        <p:nvSpPr>
          <p:cNvPr id="6" name="向右箭號 5">
            <a:hlinkClick r:id="rId2" action="ppaction://hlinksldjump"/>
          </p:cNvPr>
          <p:cNvSpPr/>
          <p:nvPr/>
        </p:nvSpPr>
        <p:spPr>
          <a:xfrm>
            <a:off x="9844217" y="3193766"/>
            <a:ext cx="1474573" cy="840260"/>
          </a:xfrm>
          <a:prstGeom prst="rightArrow">
            <a:avLst/>
          </a:prstGeom>
          <a:solidFill>
            <a:srgbClr val="92D050"/>
          </a:solidFill>
          <a:scene3d>
            <a:camera prst="perspectiveHeroicExtremeRightFacing"/>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傳送門</a:t>
            </a:r>
            <a:endParaRPr lang="zh-TW" altLang="en-US" b="1" dirty="0">
              <a:solidFill>
                <a:schemeClr val="tx1"/>
              </a:solidFill>
            </a:endParaRPr>
          </a:p>
        </p:txBody>
      </p:sp>
      <p:sp>
        <p:nvSpPr>
          <p:cNvPr id="7" name="向右箭號 6">
            <a:hlinkClick r:id="rId3" action="ppaction://hlinksldjump"/>
          </p:cNvPr>
          <p:cNvSpPr/>
          <p:nvPr/>
        </p:nvSpPr>
        <p:spPr>
          <a:xfrm>
            <a:off x="9718133" y="4723143"/>
            <a:ext cx="1474573" cy="840260"/>
          </a:xfrm>
          <a:prstGeom prst="rightArrow">
            <a:avLst/>
          </a:prstGeom>
          <a:solidFill>
            <a:schemeClr val="accent2">
              <a:lumMod val="60000"/>
              <a:lumOff val="40000"/>
            </a:schemeClr>
          </a:solidFill>
          <a:scene3d>
            <a:camera prst="perspectiveContrastingRightFacing"/>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傳送</a:t>
            </a:r>
            <a:r>
              <a:rPr lang="zh-TW" altLang="en-US" b="1" dirty="0" smtClean="0">
                <a:solidFill>
                  <a:schemeClr val="tx1"/>
                </a:solidFill>
              </a:rPr>
              <a:t>門</a:t>
            </a:r>
            <a:endParaRPr lang="zh-TW" altLang="en-US" b="1" dirty="0">
              <a:solidFill>
                <a:schemeClr val="tx1"/>
              </a:solidFill>
            </a:endParaRPr>
          </a:p>
        </p:txBody>
      </p:sp>
      <p:sp>
        <p:nvSpPr>
          <p:cNvPr id="5" name="文字方塊 4"/>
          <p:cNvSpPr txBox="1"/>
          <p:nvPr/>
        </p:nvSpPr>
        <p:spPr>
          <a:xfrm>
            <a:off x="8248591" y="3453139"/>
            <a:ext cx="1801571" cy="646331"/>
          </a:xfrm>
          <a:prstGeom prst="rect">
            <a:avLst/>
          </a:prstGeom>
          <a:noFill/>
          <a:scene3d>
            <a:camera prst="perspectiveContrastingRightFacing"/>
            <a:lightRig rig="threePt" dir="t"/>
          </a:scene3d>
        </p:spPr>
        <p:txBody>
          <a:bodyPr wrap="square" rtlCol="0">
            <a:spAutoFit/>
          </a:bodyPr>
          <a:lstStyle/>
          <a:p>
            <a:pPr algn="ctr"/>
            <a:r>
              <a:rPr lang="zh-TW" altLang="en-US" b="1" dirty="0" smtClean="0"/>
              <a:t>移民署</a:t>
            </a:r>
            <a:r>
              <a:rPr lang="zh-TW" altLang="zh-TW" b="1" dirty="0" smtClean="0"/>
              <a:t>收容所</a:t>
            </a:r>
            <a:endParaRPr lang="en-US" altLang="zh-TW" b="1" dirty="0" smtClean="0"/>
          </a:p>
          <a:p>
            <a:pPr algn="ctr"/>
            <a:r>
              <a:rPr lang="zh-TW" altLang="en-US" b="1" dirty="0" smtClean="0"/>
              <a:t>簡介</a:t>
            </a:r>
            <a:endParaRPr lang="zh-TW" altLang="en-US" b="1" dirty="0"/>
          </a:p>
        </p:txBody>
      </p:sp>
      <p:sp>
        <p:nvSpPr>
          <p:cNvPr id="14" name="文字方塊 13"/>
          <p:cNvSpPr txBox="1"/>
          <p:nvPr/>
        </p:nvSpPr>
        <p:spPr>
          <a:xfrm>
            <a:off x="8283233" y="4985906"/>
            <a:ext cx="1801571" cy="646331"/>
          </a:xfrm>
          <a:prstGeom prst="rect">
            <a:avLst/>
          </a:prstGeom>
          <a:noFill/>
          <a:scene3d>
            <a:camera prst="perspectiveContrastingRightFacing"/>
            <a:lightRig rig="threePt" dir="t"/>
          </a:scene3d>
        </p:spPr>
        <p:txBody>
          <a:bodyPr wrap="square" rtlCol="0">
            <a:spAutoFit/>
          </a:bodyPr>
          <a:lstStyle/>
          <a:p>
            <a:pPr algn="ctr"/>
            <a:r>
              <a:rPr lang="zh-TW" altLang="en-US" b="1" dirty="0" smtClean="0"/>
              <a:t>移民署</a:t>
            </a:r>
            <a:r>
              <a:rPr lang="zh-TW" altLang="zh-TW" b="1" dirty="0" smtClean="0"/>
              <a:t>收容所</a:t>
            </a:r>
            <a:endParaRPr lang="en-US" altLang="zh-TW" b="1" dirty="0" smtClean="0"/>
          </a:p>
          <a:p>
            <a:pPr algn="ctr"/>
            <a:r>
              <a:rPr lang="zh-TW" altLang="en-US" b="1" dirty="0" smtClean="0"/>
              <a:t>網頁連結</a:t>
            </a:r>
            <a:endParaRPr lang="zh-TW" altLang="en-US" b="1" dirty="0"/>
          </a:p>
        </p:txBody>
      </p:sp>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8192" y="2775571"/>
            <a:ext cx="3129432" cy="38951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3371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接點 8"/>
          <p:cNvCxnSpPr/>
          <p:nvPr/>
        </p:nvCxnSpPr>
        <p:spPr>
          <a:xfrm>
            <a:off x="8215702" y="4171384"/>
            <a:ext cx="3314701" cy="5161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lstStyle/>
          <a:p>
            <a:r>
              <a:rPr lang="zh-TW" altLang="en-US" b="1" dirty="0"/>
              <a:t>指引三</a:t>
            </a:r>
            <a:r>
              <a:rPr lang="zh-TW" altLang="en-US" b="1" dirty="0" smtClean="0"/>
              <a:t>：</a:t>
            </a:r>
            <a:r>
              <a:rPr lang="en-US" altLang="zh-TW" b="1" dirty="0" smtClean="0"/>
              <a:t/>
            </a:r>
            <a:br>
              <a:rPr lang="en-US" altLang="zh-TW" b="1" dirty="0" smtClean="0"/>
            </a:br>
            <a:r>
              <a:rPr lang="zh-TW" altLang="en-US" b="1" dirty="0" smtClean="0"/>
              <a:t>逾期</a:t>
            </a:r>
            <a:r>
              <a:rPr lang="zh-TW" altLang="en-US" b="1" dirty="0"/>
              <a:t>居</a:t>
            </a:r>
            <a:r>
              <a:rPr lang="en-US" altLang="zh-TW" b="1" dirty="0"/>
              <a:t>(</a:t>
            </a:r>
            <a:r>
              <a:rPr lang="zh-TW" altLang="en-US" b="1" dirty="0"/>
              <a:t>停</a:t>
            </a:r>
            <a:r>
              <a:rPr lang="en-US" altLang="zh-TW" b="1" dirty="0"/>
              <a:t>)</a:t>
            </a:r>
            <a:r>
              <a:rPr lang="zh-TW" altLang="en-US" b="1" dirty="0"/>
              <a:t>留自行到案原則免</a:t>
            </a:r>
            <a:r>
              <a:rPr lang="zh-TW" altLang="en-US" b="1" dirty="0" smtClean="0"/>
              <a:t>收容。</a:t>
            </a:r>
            <a:endParaRPr lang="zh-TW" altLang="en-US" b="1" dirty="0"/>
          </a:p>
        </p:txBody>
      </p:sp>
      <p:sp>
        <p:nvSpPr>
          <p:cNvPr id="3" name="內容版面配置區 2"/>
          <p:cNvSpPr>
            <a:spLocks noGrp="1"/>
          </p:cNvSpPr>
          <p:nvPr>
            <p:ph idx="1"/>
          </p:nvPr>
        </p:nvSpPr>
        <p:spPr>
          <a:xfrm>
            <a:off x="3785292" y="780132"/>
            <a:ext cx="7315200" cy="1627165"/>
          </a:xfrm>
        </p:spPr>
        <p:style>
          <a:lnRef idx="3">
            <a:schemeClr val="lt1"/>
          </a:lnRef>
          <a:fillRef idx="1">
            <a:schemeClr val="accent3"/>
          </a:fillRef>
          <a:effectRef idx="1">
            <a:schemeClr val="accent3"/>
          </a:effectRef>
          <a:fontRef idx="minor">
            <a:schemeClr val="lt1"/>
          </a:fontRef>
        </p:style>
        <p:txBody>
          <a:bodyPr/>
          <a:lstStyle/>
          <a:p>
            <a:r>
              <a:rPr lang="zh-TW" altLang="zh-TW" b="1" dirty="0"/>
              <a:t>如果你是一名逾期居</a:t>
            </a:r>
            <a:r>
              <a:rPr lang="en-US" altLang="zh-TW" b="1" dirty="0"/>
              <a:t>(</a:t>
            </a:r>
            <a:r>
              <a:rPr lang="zh-TW" altLang="zh-TW" b="1" dirty="0"/>
              <a:t>停</a:t>
            </a:r>
            <a:r>
              <a:rPr lang="en-US" altLang="zh-TW" b="1" dirty="0"/>
              <a:t>)</a:t>
            </a:r>
            <a:r>
              <a:rPr lang="zh-TW" altLang="zh-TW" b="1" dirty="0"/>
              <a:t>留外來人口，自行至移民署</a:t>
            </a:r>
            <a:r>
              <a:rPr lang="en-US" altLang="zh-TW" b="1" dirty="0"/>
              <a:t>(</a:t>
            </a:r>
            <a:r>
              <a:rPr lang="zh-TW" altLang="zh-TW" b="1" dirty="0"/>
              <a:t>或其他治安機關</a:t>
            </a:r>
            <a:r>
              <a:rPr lang="en-US" altLang="zh-TW" b="1" dirty="0"/>
              <a:t>)</a:t>
            </a:r>
            <a:r>
              <a:rPr lang="zh-TW" altLang="zh-TW" b="1" dirty="0"/>
              <a:t>到案，如無禁止出國、遭通緝或有犯罪嫌疑等情形，得准予於到案日起</a:t>
            </a:r>
            <a:r>
              <a:rPr lang="en-US" altLang="zh-TW" b="1" dirty="0"/>
              <a:t>30</a:t>
            </a:r>
            <a:r>
              <a:rPr lang="zh-TW" altLang="zh-TW" b="1" dirty="0"/>
              <a:t>日內辦妥各項出國</a:t>
            </a:r>
            <a:r>
              <a:rPr lang="en-US" altLang="zh-TW" b="1" dirty="0"/>
              <a:t>(</a:t>
            </a:r>
            <a:r>
              <a:rPr lang="zh-TW" altLang="zh-TW" b="1" dirty="0"/>
              <a:t>境</a:t>
            </a:r>
            <a:r>
              <a:rPr lang="en-US" altLang="zh-TW" b="1" dirty="0"/>
              <a:t>)</a:t>
            </a:r>
            <a:r>
              <a:rPr lang="zh-TW" altLang="zh-TW" b="1" dirty="0"/>
              <a:t>事宜後，限令於</a:t>
            </a:r>
            <a:r>
              <a:rPr lang="en-US" altLang="zh-TW" b="1" dirty="0"/>
              <a:t>10</a:t>
            </a:r>
            <a:r>
              <a:rPr lang="zh-TW" altLang="zh-TW" b="1" dirty="0"/>
              <a:t>日內自行出國</a:t>
            </a:r>
            <a:r>
              <a:rPr lang="en-US" altLang="zh-TW" b="1" dirty="0"/>
              <a:t>(</a:t>
            </a:r>
            <a:r>
              <a:rPr lang="zh-TW" altLang="zh-TW" b="1" dirty="0"/>
              <a:t>境</a:t>
            </a:r>
            <a:r>
              <a:rPr lang="en-US" altLang="zh-TW" b="1" dirty="0"/>
              <a:t>)</a:t>
            </a:r>
            <a:r>
              <a:rPr lang="zh-TW" altLang="zh-TW" b="1" dirty="0"/>
              <a:t>。</a:t>
            </a:r>
            <a:endParaRPr lang="zh-TW" altLang="en-US" b="1" dirty="0"/>
          </a:p>
        </p:txBody>
      </p:sp>
      <p:sp>
        <p:nvSpPr>
          <p:cNvPr id="5" name="向左箭號 4">
            <a:hlinkClick r:id="rId2" action="ppaction://hlinksldjump"/>
          </p:cNvPr>
          <p:cNvSpPr/>
          <p:nvPr/>
        </p:nvSpPr>
        <p:spPr>
          <a:xfrm>
            <a:off x="7306523" y="3572709"/>
            <a:ext cx="1408670" cy="766119"/>
          </a:xfrm>
          <a:prstGeom prst="leftArrow">
            <a:avLst/>
          </a:prstGeom>
          <a:solidFill>
            <a:schemeClr val="accent2">
              <a:lumMod val="60000"/>
              <a:lumOff val="40000"/>
            </a:schemeClr>
          </a:solidFill>
          <a:scene3d>
            <a:camera prst="perspectiveHeroicExtremeLeftFacing"/>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傳送門</a:t>
            </a:r>
            <a:endParaRPr lang="zh-TW" altLang="en-US" b="1" dirty="0">
              <a:solidFill>
                <a:schemeClr val="tx1"/>
              </a:solidFill>
            </a:endParaRPr>
          </a:p>
        </p:txBody>
      </p:sp>
      <p:sp>
        <p:nvSpPr>
          <p:cNvPr id="8" name="文字方塊 7"/>
          <p:cNvSpPr txBox="1"/>
          <p:nvPr/>
        </p:nvSpPr>
        <p:spPr>
          <a:xfrm>
            <a:off x="8715193" y="3783113"/>
            <a:ext cx="2566970" cy="646331"/>
          </a:xfrm>
          <a:prstGeom prst="rect">
            <a:avLst/>
          </a:prstGeom>
          <a:noFill/>
          <a:scene3d>
            <a:camera prst="perspectiveHeroicExtremeLeftFacing"/>
            <a:lightRig rig="threePt" dir="t"/>
          </a:scene3d>
        </p:spPr>
        <p:txBody>
          <a:bodyPr wrap="square" rtlCol="0">
            <a:spAutoFit/>
          </a:bodyPr>
          <a:lstStyle/>
          <a:p>
            <a:r>
              <a:rPr lang="zh-TW" altLang="zh-TW" b="1" dirty="0"/>
              <a:t>逾期停留或居留外來</a:t>
            </a:r>
            <a:r>
              <a:rPr lang="zh-TW" altLang="zh-TW" b="1" dirty="0" smtClean="0"/>
              <a:t>人口主動</a:t>
            </a:r>
            <a:r>
              <a:rPr lang="zh-TW" altLang="en-US" b="1" dirty="0" smtClean="0"/>
              <a:t>到案相關規定</a:t>
            </a:r>
            <a:endParaRPr lang="zh-TW" altLang="en-US" b="1"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292" y="2407297"/>
            <a:ext cx="3332381" cy="414775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305824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6443" y="967319"/>
            <a:ext cx="2947482" cy="4601183"/>
          </a:xfrm>
        </p:spPr>
        <p:txBody>
          <a:bodyPr/>
          <a:lstStyle/>
          <a:p>
            <a:r>
              <a:rPr lang="zh-TW" altLang="en-US" b="1" dirty="0" smtClean="0"/>
              <a:t>指引</a:t>
            </a:r>
            <a:r>
              <a:rPr lang="zh-TW" altLang="en-US" b="1" dirty="0"/>
              <a:t>四</a:t>
            </a:r>
            <a:r>
              <a:rPr lang="zh-TW" altLang="en-US" b="1" dirty="0" smtClean="0"/>
              <a:t>：</a:t>
            </a:r>
            <a:r>
              <a:rPr lang="en-US" altLang="zh-TW" b="1" dirty="0" smtClean="0"/>
              <a:t/>
            </a:r>
            <a:br>
              <a:rPr lang="en-US" altLang="zh-TW" b="1" dirty="0" smtClean="0"/>
            </a:br>
            <a:r>
              <a:rPr lang="zh-TW" altLang="en-US" b="1" dirty="0" smtClean="0"/>
              <a:t>依</a:t>
            </a:r>
            <a:r>
              <a:rPr lang="zh-TW" altLang="en-US" b="1" dirty="0"/>
              <a:t>規辦事有效率，請託關說反麻煩。</a:t>
            </a:r>
          </a:p>
        </p:txBody>
      </p:sp>
      <p:sp>
        <p:nvSpPr>
          <p:cNvPr id="3" name="內容版面配置區 2"/>
          <p:cNvSpPr>
            <a:spLocks noGrp="1"/>
          </p:cNvSpPr>
          <p:nvPr>
            <p:ph idx="1"/>
          </p:nvPr>
        </p:nvSpPr>
        <p:spPr>
          <a:xfrm>
            <a:off x="3745700" y="765254"/>
            <a:ext cx="7315200" cy="1195351"/>
          </a:xfrm>
        </p:spPr>
        <p:style>
          <a:lnRef idx="2">
            <a:schemeClr val="accent2">
              <a:shade val="50000"/>
            </a:schemeClr>
          </a:lnRef>
          <a:fillRef idx="1">
            <a:schemeClr val="accent2"/>
          </a:fillRef>
          <a:effectRef idx="0">
            <a:schemeClr val="accent2"/>
          </a:effectRef>
          <a:fontRef idx="minor">
            <a:schemeClr val="lt1"/>
          </a:fontRef>
        </p:style>
        <p:txBody>
          <a:bodyPr/>
          <a:lstStyle/>
          <a:p>
            <a:r>
              <a:rPr lang="zh-TW" altLang="en-US" b="1" dirty="0"/>
              <a:t>如果你因為違反入出國相關法規而被移民署開罰，試圖以請託關說的方式向移民署人員求情，可能會違反相關刑事法規而遭法辦，得不償失。</a:t>
            </a:r>
          </a:p>
        </p:txBody>
      </p:sp>
      <p:sp>
        <p:nvSpPr>
          <p:cNvPr id="6" name="向右箭號圖說文字 5">
            <a:hlinkClick r:id="rId2" action="ppaction://hlinksldjump"/>
          </p:cNvPr>
          <p:cNvSpPr/>
          <p:nvPr/>
        </p:nvSpPr>
        <p:spPr>
          <a:xfrm>
            <a:off x="7813234" y="4214340"/>
            <a:ext cx="1787611" cy="445939"/>
          </a:xfrm>
          <a:prstGeom prst="rightArrowCallout">
            <a:avLst/>
          </a:prstGeom>
          <a:solidFill>
            <a:srgbClr val="92D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傳送門</a:t>
            </a:r>
            <a:endParaRPr lang="zh-TW" altLang="en-US" b="1" dirty="0">
              <a:solidFill>
                <a:schemeClr val="tx1"/>
              </a:solidFill>
            </a:endParaRPr>
          </a:p>
        </p:txBody>
      </p:sp>
      <p:cxnSp>
        <p:nvCxnSpPr>
          <p:cNvPr id="9" name="直線接點 8"/>
          <p:cNvCxnSpPr/>
          <p:nvPr/>
        </p:nvCxnSpPr>
        <p:spPr>
          <a:xfrm>
            <a:off x="9665722" y="4087340"/>
            <a:ext cx="33572" cy="699940"/>
          </a:xfrm>
          <a:prstGeom prst="line">
            <a:avLst/>
          </a:prstGeom>
          <a:ln w="28575"/>
          <a:scene3d>
            <a:camera prst="orthographicFront"/>
            <a:lightRig rig="threePt" dir="t"/>
          </a:scene3d>
          <a:sp3d>
            <a:bevelT prst="angle"/>
          </a:sp3d>
        </p:spPr>
        <p:style>
          <a:lnRef idx="1">
            <a:schemeClr val="accent2"/>
          </a:lnRef>
          <a:fillRef idx="0">
            <a:schemeClr val="accent2"/>
          </a:fillRef>
          <a:effectRef idx="0">
            <a:schemeClr val="accent2"/>
          </a:effectRef>
          <a:fontRef idx="minor">
            <a:schemeClr val="tx1"/>
          </a:fontRef>
        </p:style>
      </p:cxnSp>
      <p:cxnSp>
        <p:nvCxnSpPr>
          <p:cNvPr id="12" name="直線接點 11"/>
          <p:cNvCxnSpPr/>
          <p:nvPr/>
        </p:nvCxnSpPr>
        <p:spPr>
          <a:xfrm>
            <a:off x="9909563" y="4087340"/>
            <a:ext cx="16476" cy="699940"/>
          </a:xfrm>
          <a:prstGeom prst="line">
            <a:avLst/>
          </a:prstGeom>
          <a:ln w="28575"/>
          <a:scene3d>
            <a:camera prst="orthographicFront"/>
            <a:lightRig rig="threePt" dir="t"/>
          </a:scene3d>
          <a:sp3d>
            <a:bevelT prst="angle"/>
          </a:sp3d>
        </p:spPr>
        <p:style>
          <a:lnRef idx="1">
            <a:schemeClr val="accent2"/>
          </a:lnRef>
          <a:fillRef idx="0">
            <a:schemeClr val="accent2"/>
          </a:fillRef>
          <a:effectRef idx="0">
            <a:schemeClr val="accent2"/>
          </a:effectRef>
          <a:fontRef idx="minor">
            <a:schemeClr val="tx1"/>
          </a:fontRef>
        </p:style>
      </p:cxnSp>
      <p:cxnSp>
        <p:nvCxnSpPr>
          <p:cNvPr id="13" name="直線接點 12"/>
          <p:cNvCxnSpPr/>
          <p:nvPr/>
        </p:nvCxnSpPr>
        <p:spPr>
          <a:xfrm>
            <a:off x="10136308" y="4087340"/>
            <a:ext cx="16476" cy="699940"/>
          </a:xfrm>
          <a:prstGeom prst="line">
            <a:avLst/>
          </a:prstGeom>
          <a:ln w="28575"/>
          <a:scene3d>
            <a:camera prst="orthographicFront"/>
            <a:lightRig rig="threePt" dir="t"/>
          </a:scene3d>
          <a:sp3d>
            <a:bevelT prst="angle"/>
          </a:sp3d>
        </p:spPr>
        <p:style>
          <a:lnRef idx="1">
            <a:schemeClr val="accent2"/>
          </a:lnRef>
          <a:fillRef idx="0">
            <a:schemeClr val="accent2"/>
          </a:fillRef>
          <a:effectRef idx="0">
            <a:schemeClr val="accent2"/>
          </a:effectRef>
          <a:fontRef idx="minor">
            <a:schemeClr val="tx1"/>
          </a:fontRef>
        </p:style>
      </p:cxnSp>
      <p:cxnSp>
        <p:nvCxnSpPr>
          <p:cNvPr id="14" name="直線接點 13"/>
          <p:cNvCxnSpPr/>
          <p:nvPr/>
        </p:nvCxnSpPr>
        <p:spPr>
          <a:xfrm>
            <a:off x="10366550" y="4120329"/>
            <a:ext cx="16476" cy="699940"/>
          </a:xfrm>
          <a:prstGeom prst="line">
            <a:avLst/>
          </a:prstGeom>
          <a:ln w="28575"/>
          <a:scene3d>
            <a:camera prst="orthographicFront"/>
            <a:lightRig rig="threePt" dir="t"/>
          </a:scene3d>
          <a:sp3d>
            <a:bevelT prst="angle"/>
          </a:sp3d>
        </p:spPr>
        <p:style>
          <a:lnRef idx="1">
            <a:schemeClr val="accent2"/>
          </a:lnRef>
          <a:fillRef idx="0">
            <a:schemeClr val="accent2"/>
          </a:fillRef>
          <a:effectRef idx="0">
            <a:schemeClr val="accent2"/>
          </a:effectRef>
          <a:fontRef idx="minor">
            <a:schemeClr val="tx1"/>
          </a:fontRef>
        </p:style>
      </p:cxnSp>
      <p:cxnSp>
        <p:nvCxnSpPr>
          <p:cNvPr id="15" name="直線接點 14"/>
          <p:cNvCxnSpPr/>
          <p:nvPr/>
        </p:nvCxnSpPr>
        <p:spPr>
          <a:xfrm>
            <a:off x="10593295" y="4120329"/>
            <a:ext cx="16476" cy="699940"/>
          </a:xfrm>
          <a:prstGeom prst="line">
            <a:avLst/>
          </a:prstGeom>
          <a:ln w="28575"/>
          <a:scene3d>
            <a:camera prst="orthographicFront"/>
            <a:lightRig rig="threePt" dir="t"/>
          </a:scene3d>
          <a:sp3d>
            <a:bevelT prst="angle"/>
          </a:sp3d>
        </p:spPr>
        <p:style>
          <a:lnRef idx="1">
            <a:schemeClr val="accent2"/>
          </a:lnRef>
          <a:fillRef idx="0">
            <a:schemeClr val="accent2"/>
          </a:fillRef>
          <a:effectRef idx="0">
            <a:schemeClr val="accent2"/>
          </a:effectRef>
          <a:fontRef idx="minor">
            <a:schemeClr val="tx1"/>
          </a:fontRef>
        </p:style>
      </p:cxnSp>
      <p:sp>
        <p:nvSpPr>
          <p:cNvPr id="8" name="文字方塊 7"/>
          <p:cNvSpPr txBox="1"/>
          <p:nvPr/>
        </p:nvSpPr>
        <p:spPr>
          <a:xfrm>
            <a:off x="9578194" y="4147133"/>
            <a:ext cx="1346887" cy="646331"/>
          </a:xfrm>
          <a:prstGeom prst="rect">
            <a:avLst/>
          </a:prstGeom>
          <a:noFill/>
        </p:spPr>
        <p:txBody>
          <a:bodyPr wrap="square" rtlCol="0">
            <a:spAutoFit/>
          </a:bodyPr>
          <a:lstStyle/>
          <a:p>
            <a:r>
              <a:rPr lang="zh-TW" altLang="en-US" b="1" dirty="0" smtClean="0"/>
              <a:t>行賄罪之要件及類型</a:t>
            </a:r>
            <a:endParaRPr lang="zh-TW" altLang="en-US" b="1" dirty="0"/>
          </a:p>
        </p:txBody>
      </p:sp>
      <p:cxnSp>
        <p:nvCxnSpPr>
          <p:cNvPr id="16" name="直線接點 15"/>
          <p:cNvCxnSpPr/>
          <p:nvPr/>
        </p:nvCxnSpPr>
        <p:spPr>
          <a:xfrm>
            <a:off x="10820040" y="4131929"/>
            <a:ext cx="16476" cy="699940"/>
          </a:xfrm>
          <a:prstGeom prst="line">
            <a:avLst/>
          </a:prstGeom>
          <a:ln w="28575"/>
          <a:scene3d>
            <a:camera prst="orthographicFront"/>
            <a:lightRig rig="threePt" dir="t"/>
          </a:scene3d>
          <a:sp3d>
            <a:bevelT prst="angle"/>
          </a:sp3d>
        </p:spPr>
        <p:style>
          <a:lnRef idx="1">
            <a:schemeClr val="accent2"/>
          </a:lnRef>
          <a:fillRef idx="0">
            <a:schemeClr val="accent2"/>
          </a:fillRef>
          <a:effectRef idx="0">
            <a:schemeClr val="accent2"/>
          </a:effectRef>
          <a:fontRef idx="minor">
            <a:schemeClr val="tx1"/>
          </a:fontRef>
        </p:style>
      </p:cxnSp>
      <p:cxnSp>
        <p:nvCxnSpPr>
          <p:cNvPr id="17" name="直線接點 16"/>
          <p:cNvCxnSpPr/>
          <p:nvPr/>
        </p:nvCxnSpPr>
        <p:spPr>
          <a:xfrm>
            <a:off x="9645346" y="4069853"/>
            <a:ext cx="1191170" cy="44292"/>
          </a:xfrm>
          <a:prstGeom prst="line">
            <a:avLst/>
          </a:prstGeom>
          <a:ln w="28575"/>
          <a:scene3d>
            <a:camera prst="orthographicFront"/>
            <a:lightRig rig="threePt" dir="t"/>
          </a:scene3d>
          <a:sp3d>
            <a:bevelT prst="angle"/>
          </a:sp3d>
        </p:spPr>
        <p:style>
          <a:lnRef idx="1">
            <a:schemeClr val="accent2"/>
          </a:lnRef>
          <a:fillRef idx="0">
            <a:schemeClr val="accent2"/>
          </a:fillRef>
          <a:effectRef idx="0">
            <a:schemeClr val="accent2"/>
          </a:effectRef>
          <a:fontRef idx="minor">
            <a:schemeClr val="tx1"/>
          </a:fontRef>
        </p:style>
      </p:cxnSp>
      <p:cxnSp>
        <p:nvCxnSpPr>
          <p:cNvPr id="18" name="直線接點 17"/>
          <p:cNvCxnSpPr/>
          <p:nvPr/>
        </p:nvCxnSpPr>
        <p:spPr>
          <a:xfrm>
            <a:off x="9699294" y="4802484"/>
            <a:ext cx="1167501" cy="29967"/>
          </a:xfrm>
          <a:prstGeom prst="line">
            <a:avLst/>
          </a:prstGeom>
          <a:ln w="28575"/>
          <a:scene3d>
            <a:camera prst="orthographicFront"/>
            <a:lightRig rig="threePt" dir="t"/>
          </a:scene3d>
          <a:sp3d>
            <a:bevelT prst="angle"/>
          </a:sp3d>
        </p:spPr>
        <p:style>
          <a:lnRef idx="1">
            <a:schemeClr val="accent2"/>
          </a:lnRef>
          <a:fillRef idx="0">
            <a:schemeClr val="accent2"/>
          </a:fillRef>
          <a:effectRef idx="0">
            <a:schemeClr val="accent2"/>
          </a:effectRef>
          <a:fontRef idx="minor">
            <a:schemeClr val="tx1"/>
          </a:fontRef>
        </p:style>
      </p:cxn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281" y="2173964"/>
            <a:ext cx="3372092" cy="41971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46901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指引五：</a:t>
            </a:r>
            <a:r>
              <a:rPr lang="en-US" altLang="zh-TW" b="1" dirty="0" smtClean="0"/>
              <a:t/>
            </a:r>
            <a:br>
              <a:rPr lang="en-US" altLang="zh-TW" b="1" dirty="0" smtClean="0"/>
            </a:br>
            <a:r>
              <a:rPr lang="zh-TW" altLang="en-US" b="1" dirty="0" smtClean="0"/>
              <a:t>申請</a:t>
            </a:r>
            <a:r>
              <a:rPr lang="zh-TW" altLang="en-US" b="1" dirty="0"/>
              <a:t>來臺面（訪）談，如有疑義都可向移民署反映。</a:t>
            </a:r>
          </a:p>
        </p:txBody>
      </p:sp>
      <p:sp>
        <p:nvSpPr>
          <p:cNvPr id="3" name="內容版面配置區 2"/>
          <p:cNvSpPr>
            <a:spLocks noGrp="1"/>
          </p:cNvSpPr>
          <p:nvPr>
            <p:ph idx="1"/>
          </p:nvPr>
        </p:nvSpPr>
        <p:spPr>
          <a:xfrm>
            <a:off x="3869268" y="864108"/>
            <a:ext cx="7315200" cy="1220065"/>
          </a:xfrm>
        </p:spPr>
        <p:style>
          <a:lnRef idx="2">
            <a:schemeClr val="accent6">
              <a:shade val="50000"/>
            </a:schemeClr>
          </a:lnRef>
          <a:fillRef idx="1">
            <a:schemeClr val="accent6"/>
          </a:fillRef>
          <a:effectRef idx="0">
            <a:schemeClr val="accent6"/>
          </a:effectRef>
          <a:fontRef idx="minor">
            <a:schemeClr val="lt1"/>
          </a:fontRef>
        </p:style>
        <p:txBody>
          <a:bodyPr/>
          <a:lstStyle/>
          <a:p>
            <a:r>
              <a:rPr lang="zh-TW" altLang="zh-TW" b="1" dirty="0"/>
              <a:t>如果你申請來臺，認為本署人員在面（訪）談時有不法要求、威脅等情況，都可向移民署反映，切勿隱忍了事，縱容違法情事，影響自身權益。</a:t>
            </a:r>
            <a:endParaRPr lang="zh-TW" altLang="en-US" b="1" dirty="0"/>
          </a:p>
        </p:txBody>
      </p:sp>
      <p:sp>
        <p:nvSpPr>
          <p:cNvPr id="7" name="直線圖說文字 1 (加上框線和強調線) 6"/>
          <p:cNvSpPr/>
          <p:nvPr/>
        </p:nvSpPr>
        <p:spPr>
          <a:xfrm>
            <a:off x="8115381" y="5059681"/>
            <a:ext cx="2909670" cy="552128"/>
          </a:xfrm>
          <a:prstGeom prst="accentBorderCallout1">
            <a:avLst>
              <a:gd name="adj1" fmla="val 18750"/>
              <a:gd name="adj2" fmla="val -8333"/>
              <a:gd name="adj3" fmla="val -45300"/>
              <a:gd name="adj4" fmla="val -51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t>移民署檢舉貪瀆不法專線：</a:t>
            </a:r>
            <a:r>
              <a:rPr lang="en-US" altLang="zh-TW" b="1" dirty="0"/>
              <a:t>02-23701710</a:t>
            </a:r>
            <a:endParaRPr lang="zh-TW" altLang="en-US" b="1" dirty="0"/>
          </a:p>
        </p:txBody>
      </p:sp>
      <p:sp>
        <p:nvSpPr>
          <p:cNvPr id="8" name="直線圖說文字 1 (加上框線和強調線) 7">
            <a:hlinkClick r:id="rId2" action="ppaction://hlinksldjump"/>
          </p:cNvPr>
          <p:cNvSpPr/>
          <p:nvPr/>
        </p:nvSpPr>
        <p:spPr>
          <a:xfrm>
            <a:off x="9570216" y="2974621"/>
            <a:ext cx="1196638" cy="381227"/>
          </a:xfrm>
          <a:prstGeom prst="accentBorderCallout1">
            <a:avLst>
              <a:gd name="adj1" fmla="val 18750"/>
              <a:gd name="adj2" fmla="val -8333"/>
              <a:gd name="adj3" fmla="val 62855"/>
              <a:gd name="adj4" fmla="val -55000"/>
            </a:avLst>
          </a:prstGeom>
          <a:solidFill>
            <a:schemeClr val="accent2">
              <a:lumMod val="60000"/>
              <a:lumOff val="40000"/>
            </a:schemeClr>
          </a:solidFill>
          <a:effectLst>
            <a:reflection blurRad="6350" stA="50000" endA="300" endPos="90000" dist="50800" dir="5400000" sy="-100000" algn="bl" rotWithShape="0"/>
          </a:effectLst>
          <a:scene3d>
            <a:camera prst="perspectiveContrastingLeftFacing"/>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smtClean="0">
                <a:solidFill>
                  <a:schemeClr val="tx1"/>
                </a:solidFill>
              </a:rPr>
              <a:t>傳送門</a:t>
            </a:r>
            <a:endParaRPr lang="zh-TW" altLang="en-US" b="1" dirty="0">
              <a:solidFill>
                <a:schemeClr val="tx1"/>
              </a:solidFill>
            </a:endParaRPr>
          </a:p>
        </p:txBody>
      </p:sp>
      <p:sp>
        <p:nvSpPr>
          <p:cNvPr id="5" name="文字方塊 4"/>
          <p:cNvSpPr txBox="1"/>
          <p:nvPr/>
        </p:nvSpPr>
        <p:spPr>
          <a:xfrm>
            <a:off x="7402877" y="2864676"/>
            <a:ext cx="2026509" cy="923330"/>
          </a:xfrm>
          <a:prstGeom prst="rect">
            <a:avLst/>
          </a:prstGeom>
          <a:noFill/>
        </p:spPr>
        <p:txBody>
          <a:bodyPr wrap="square" rtlCol="0">
            <a:spAutoFit/>
          </a:bodyPr>
          <a:lstStyle/>
          <a:p>
            <a:r>
              <a:rPr lang="zh-TW" altLang="zh-TW" b="1" dirty="0"/>
              <a:t>大陸地區人民申請進入臺灣地區面談管理辦法</a:t>
            </a:r>
            <a:endParaRPr lang="zh-TW" altLang="en-US" b="1"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735" y="2337455"/>
            <a:ext cx="3208312" cy="39933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Right"/>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71473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2919" y="1123837"/>
            <a:ext cx="2947482" cy="1594649"/>
          </a:xfrm>
        </p:spPr>
        <p:txBody>
          <a:bodyPr/>
          <a:lstStyle/>
          <a:p>
            <a:r>
              <a:rPr lang="zh-TW" altLang="en-US" b="1" dirty="0"/>
              <a:t>移民署業務諮詢管道</a:t>
            </a:r>
          </a:p>
        </p:txBody>
      </p:sp>
      <p:sp>
        <p:nvSpPr>
          <p:cNvPr id="3" name="內容版面配置區 2"/>
          <p:cNvSpPr>
            <a:spLocks noGrp="1"/>
          </p:cNvSpPr>
          <p:nvPr>
            <p:ph idx="1"/>
          </p:nvPr>
        </p:nvSpPr>
        <p:spPr>
          <a:xfrm>
            <a:off x="3642845" y="4312701"/>
            <a:ext cx="7315200" cy="1626545"/>
          </a:xfrm>
        </p:spPr>
        <p:txBody>
          <a:bodyPr>
            <a:normAutofit/>
          </a:bodyPr>
          <a:lstStyle/>
          <a:p>
            <a:r>
              <a:rPr lang="zh-TW" altLang="en-US" b="1" dirty="0" smtClean="0">
                <a:hlinkClick r:id="rId2"/>
              </a:rPr>
              <a:t>移民署業務諮詢網址</a:t>
            </a:r>
            <a:r>
              <a:rPr lang="en-US" altLang="zh-TW" b="1" dirty="0" smtClean="0">
                <a:hlinkClick r:id="rId2"/>
              </a:rPr>
              <a:t>:</a:t>
            </a:r>
          </a:p>
          <a:p>
            <a:r>
              <a:rPr lang="en-US" altLang="zh-TW" b="1" dirty="0" smtClean="0">
                <a:hlinkClick r:id="rId2"/>
              </a:rPr>
              <a:t>https</a:t>
            </a:r>
            <a:r>
              <a:rPr lang="en-US" altLang="zh-TW" b="1" dirty="0">
                <a:hlinkClick r:id="rId2"/>
              </a:rPr>
              <a:t>://www.immigration.gov.tw/5385/5388/7181/100924</a:t>
            </a:r>
            <a:r>
              <a:rPr lang="en-US" altLang="zh-TW" b="1" dirty="0" smtClean="0">
                <a:hlinkClick r:id="rId2"/>
              </a:rPr>
              <a:t>/</a:t>
            </a:r>
            <a:endParaRPr lang="en-US" altLang="zh-TW" b="1" dirty="0" smtClean="0"/>
          </a:p>
          <a:p>
            <a:r>
              <a:rPr lang="zh-TW" altLang="zh-TW" b="1" dirty="0">
                <a:solidFill>
                  <a:srgbClr val="92D050"/>
                </a:solidFill>
              </a:rPr>
              <a:t>移民署網頁路徑</a:t>
            </a:r>
            <a:r>
              <a:rPr lang="en-US" altLang="zh-TW" b="1" dirty="0">
                <a:solidFill>
                  <a:srgbClr val="92D050"/>
                </a:solidFill>
              </a:rPr>
              <a:t>:</a:t>
            </a:r>
            <a:r>
              <a:rPr lang="zh-TW" altLang="zh-TW" b="1" dirty="0">
                <a:solidFill>
                  <a:srgbClr val="92D050"/>
                </a:solidFill>
              </a:rPr>
              <a:t>關於本署</a:t>
            </a:r>
            <a:r>
              <a:rPr lang="en-US" altLang="zh-TW" b="1" dirty="0">
                <a:solidFill>
                  <a:srgbClr val="92D050"/>
                </a:solidFill>
              </a:rPr>
              <a:t>/</a:t>
            </a:r>
            <a:r>
              <a:rPr lang="zh-TW" altLang="zh-TW" b="1" dirty="0">
                <a:solidFill>
                  <a:srgbClr val="92D050"/>
                </a:solidFill>
              </a:rPr>
              <a:t>聯絡資訊</a:t>
            </a:r>
            <a:r>
              <a:rPr lang="en-US" altLang="zh-TW" b="1" dirty="0">
                <a:solidFill>
                  <a:srgbClr val="92D050"/>
                </a:solidFill>
              </a:rPr>
              <a:t>/</a:t>
            </a:r>
            <a:r>
              <a:rPr lang="zh-TW" altLang="zh-TW" b="1" dirty="0">
                <a:solidFill>
                  <a:srgbClr val="92D050"/>
                </a:solidFill>
              </a:rPr>
              <a:t>業務諮詢一覽表</a:t>
            </a:r>
            <a:endParaRPr lang="en-US" altLang="zh-TW" b="1" dirty="0" smtClean="0">
              <a:solidFill>
                <a:srgbClr val="92D050"/>
              </a:solidFill>
            </a:endParaRPr>
          </a:p>
          <a:p>
            <a:endParaRPr lang="zh-TW" altLang="en-US" dirty="0"/>
          </a:p>
        </p:txBody>
      </p:sp>
      <p:sp>
        <p:nvSpPr>
          <p:cNvPr id="4" name="綵帶 (弧形向上) 3"/>
          <p:cNvSpPr/>
          <p:nvPr/>
        </p:nvSpPr>
        <p:spPr>
          <a:xfrm>
            <a:off x="4164066" y="3424428"/>
            <a:ext cx="5669280" cy="670991"/>
          </a:xfrm>
          <a:prstGeom prst="ellipseRibbon2">
            <a:avLst>
              <a:gd name="adj1" fmla="val 57447"/>
              <a:gd name="adj2" fmla="val 50000"/>
              <a:gd name="adj3" fmla="val 38766"/>
            </a:avLst>
          </a:prstGeom>
          <a:scene3d>
            <a:camera prst="obliqueTopRigh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t>你們的權益，移民署把關</a:t>
            </a:r>
          </a:p>
        </p:txBody>
      </p:sp>
      <p:pic>
        <p:nvPicPr>
          <p:cNvPr id="5" name="圖片 4"/>
          <p:cNvPicPr>
            <a:picLocks noChangeAspect="1"/>
          </p:cNvPicPr>
          <p:nvPr/>
        </p:nvPicPr>
        <p:blipFill>
          <a:blip r:embed="rId3"/>
          <a:stretch>
            <a:fillRect/>
          </a:stretch>
        </p:blipFill>
        <p:spPr>
          <a:xfrm>
            <a:off x="5625736" y="569848"/>
            <a:ext cx="2745939" cy="2745939"/>
          </a:xfrm>
          <a:prstGeom prst="rect">
            <a:avLst/>
          </a:prstGeom>
        </p:spPr>
      </p:pic>
      <p:pic>
        <p:nvPicPr>
          <p:cNvPr id="6" name="圖片 5"/>
          <p:cNvPicPr>
            <a:picLocks noChangeAspect="1"/>
          </p:cNvPicPr>
          <p:nvPr/>
        </p:nvPicPr>
        <p:blipFill>
          <a:blip r:embed="rId4"/>
          <a:stretch>
            <a:fillRect/>
          </a:stretch>
        </p:blipFill>
        <p:spPr>
          <a:xfrm>
            <a:off x="252919" y="2806858"/>
            <a:ext cx="3005588" cy="3011685"/>
          </a:xfrm>
          <a:prstGeom prst="rect">
            <a:avLst/>
          </a:prstGeom>
        </p:spPr>
      </p:pic>
    </p:spTree>
    <p:extLst>
      <p:ext uri="{BB962C8B-B14F-4D97-AF65-F5344CB8AC3E}">
        <p14:creationId xmlns:p14="http://schemas.microsoft.com/office/powerpoint/2010/main" val="3182525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1157" y="1113192"/>
            <a:ext cx="3053278" cy="1886464"/>
          </a:xfrm>
        </p:spPr>
        <p:txBody>
          <a:bodyPr>
            <a:normAutofit fontScale="90000"/>
          </a:bodyPr>
          <a:lstStyle/>
          <a:p>
            <a:r>
              <a:rPr lang="zh-TW" altLang="zh-TW" b="1" dirty="0"/>
              <a:t>指引一之補充宣導</a:t>
            </a:r>
            <a:r>
              <a:rPr lang="zh-TW" altLang="zh-TW" b="1" dirty="0" smtClean="0"/>
              <a:t>內容</a:t>
            </a:r>
            <a:r>
              <a:rPr lang="zh-TW" altLang="en-US" b="1" dirty="0" smtClean="0"/>
              <a:t>：</a:t>
            </a:r>
            <a:r>
              <a:rPr lang="en-US" altLang="zh-TW" b="1" dirty="0" smtClean="0"/>
              <a:t/>
            </a:r>
            <a:br>
              <a:rPr lang="en-US" altLang="zh-TW" b="1" dirty="0" smtClean="0"/>
            </a:br>
            <a:r>
              <a:rPr lang="zh-TW" altLang="en-US" b="1" dirty="0" smtClean="0"/>
              <a:t>逾期</a:t>
            </a:r>
            <a:r>
              <a:rPr lang="zh-TW" altLang="en-US" b="1" dirty="0"/>
              <a:t>居（停）留罰鍰相關規定</a:t>
            </a:r>
            <a:br>
              <a:rPr lang="zh-TW" altLang="en-US" b="1" dirty="0"/>
            </a:br>
            <a:endParaRPr lang="zh-TW" altLang="en-US" dirty="0"/>
          </a:p>
        </p:txBody>
      </p:sp>
      <p:sp>
        <p:nvSpPr>
          <p:cNvPr id="4" name="書卷 (垂直) 3"/>
          <p:cNvSpPr/>
          <p:nvPr/>
        </p:nvSpPr>
        <p:spPr>
          <a:xfrm flipH="1">
            <a:off x="3405051" y="78377"/>
            <a:ext cx="8438606" cy="6505303"/>
          </a:xfrm>
          <a:prstGeom prst="verticalScroll">
            <a:avLst/>
          </a:prstGeom>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r>
              <a:rPr lang="zh-TW" altLang="zh-TW" b="1" dirty="0"/>
              <a:t>逾期居（停）留</a:t>
            </a:r>
            <a:r>
              <a:rPr lang="en-US" altLang="zh-TW" b="1" dirty="0"/>
              <a:t>90</a:t>
            </a:r>
            <a:r>
              <a:rPr lang="zh-TW" altLang="zh-TW" b="1" dirty="0"/>
              <a:t>日以下，除行蹤不明外勞，或行方不明大陸地區人民或香港澳門居民，或經查有其他違法</a:t>
            </a:r>
            <a:r>
              <a:rPr lang="en-US" altLang="zh-TW" b="1" dirty="0"/>
              <a:t>(</a:t>
            </a:r>
            <a:r>
              <a:rPr lang="zh-TW" altLang="zh-TW" b="1" dirty="0"/>
              <a:t>規</a:t>
            </a:r>
            <a:r>
              <a:rPr lang="en-US" altLang="zh-TW" b="1" dirty="0"/>
              <a:t>)</a:t>
            </a:r>
            <a:r>
              <a:rPr lang="zh-TW" altLang="zh-TW" b="1" dirty="0"/>
              <a:t>情形之外來人口外，得在各地服務站或國境事務大隊辦理罰鍰及出國手續；逾期</a:t>
            </a:r>
            <a:r>
              <a:rPr lang="en-US" altLang="zh-TW" b="1" dirty="0"/>
              <a:t>91</a:t>
            </a:r>
            <a:r>
              <a:rPr lang="zh-TW" altLang="zh-TW" b="1" dirty="0"/>
              <a:t>日以上者（未滿</a:t>
            </a:r>
            <a:r>
              <a:rPr lang="en-US" altLang="zh-TW" b="1" dirty="0"/>
              <a:t>14</a:t>
            </a:r>
            <a:r>
              <a:rPr lang="zh-TW" altLang="zh-TW" b="1" dirty="0"/>
              <a:t>歲者，不在此限），須由專勤隊調查並製作筆錄後，由居（停）留地服務站辦理罰鍰及出國手續；逾期居留未滿</a:t>
            </a:r>
            <a:r>
              <a:rPr lang="en-US" altLang="zh-TW" b="1" dirty="0"/>
              <a:t>30</a:t>
            </a:r>
            <a:r>
              <a:rPr lang="zh-TW" altLang="zh-TW" b="1" dirty="0"/>
              <a:t>日，原居留原因仍繼續存在者，得向本署服務站繳納罰鍰後，重新申請居留。</a:t>
            </a:r>
          </a:p>
          <a:p>
            <a:pPr lvl="0"/>
            <a:r>
              <a:rPr lang="zh-TW" altLang="zh-TW" b="1" dirty="0"/>
              <a:t>應備文件：</a:t>
            </a:r>
          </a:p>
          <a:p>
            <a:pPr marL="342900" lvl="0" indent="-342900">
              <a:buFont typeface="+mj-lt"/>
              <a:buAutoNum type="arabicPeriod"/>
            </a:pPr>
            <a:r>
              <a:rPr lang="zh-TW" altLang="zh-TW" b="1" dirty="0"/>
              <a:t>申請表</a:t>
            </a:r>
            <a:r>
              <a:rPr lang="en-US" altLang="zh-TW" b="1" dirty="0"/>
              <a:t>1</a:t>
            </a:r>
            <a:r>
              <a:rPr lang="zh-TW" altLang="zh-TW" b="1" dirty="0"/>
              <a:t>份。</a:t>
            </a:r>
          </a:p>
          <a:p>
            <a:pPr marL="342900" lvl="0" indent="-342900">
              <a:buFont typeface="+mj-lt"/>
              <a:buAutoNum type="arabicPeriod"/>
            </a:pPr>
            <a:r>
              <a:rPr lang="zh-TW" altLang="zh-TW" b="1" dirty="0"/>
              <a:t>護照及簽證。</a:t>
            </a:r>
          </a:p>
          <a:p>
            <a:pPr marL="342900" lvl="0" indent="-342900">
              <a:buFont typeface="+mj-lt"/>
              <a:buAutoNum type="arabicPeriod"/>
            </a:pPr>
            <a:r>
              <a:rPr lang="zh-TW" altLang="zh-TW" b="1" dirty="0"/>
              <a:t>相關證明文件。</a:t>
            </a:r>
          </a:p>
          <a:p>
            <a:pPr marL="342900" lvl="0" indent="-342900">
              <a:buFont typeface="+mj-lt"/>
              <a:buAutoNum type="arabicPeriod"/>
            </a:pPr>
            <a:r>
              <a:rPr lang="zh-TW" altLang="zh-TW" b="1" dirty="0"/>
              <a:t>繳納罰鍰。</a:t>
            </a:r>
          </a:p>
          <a:p>
            <a:pPr lvl="0"/>
            <a:r>
              <a:rPr lang="zh-TW" altLang="zh-TW" b="1" dirty="0"/>
              <a:t>注意事項：逾期居（停）留外來人口，其裁罰標準如下：</a:t>
            </a:r>
          </a:p>
          <a:p>
            <a:pPr marL="342900" lvl="0" indent="-342900">
              <a:buFont typeface="+mj-lt"/>
              <a:buAutoNum type="arabicPeriod"/>
            </a:pPr>
            <a:r>
              <a:rPr lang="zh-TW" altLang="zh-TW" b="1" dirty="0"/>
              <a:t>逾期</a:t>
            </a:r>
            <a:r>
              <a:rPr lang="en-US" altLang="zh-TW" b="1" dirty="0"/>
              <a:t>10</a:t>
            </a:r>
            <a:r>
              <a:rPr lang="zh-TW" altLang="zh-TW" b="1" dirty="0"/>
              <a:t>日以下者，處新臺幣</a:t>
            </a:r>
            <a:r>
              <a:rPr lang="en-US" altLang="zh-TW" b="1" dirty="0"/>
              <a:t>2,000</a:t>
            </a:r>
            <a:r>
              <a:rPr lang="zh-TW" altLang="zh-TW" b="1" dirty="0"/>
              <a:t>元罰鍰。</a:t>
            </a:r>
          </a:p>
          <a:p>
            <a:pPr marL="342900" lvl="0" indent="-342900">
              <a:buFont typeface="+mj-lt"/>
              <a:buAutoNum type="arabicPeriod"/>
            </a:pPr>
            <a:r>
              <a:rPr lang="zh-TW" altLang="zh-TW" b="1" dirty="0"/>
              <a:t>逾期</a:t>
            </a:r>
            <a:r>
              <a:rPr lang="en-US" altLang="zh-TW" b="1" dirty="0"/>
              <a:t>11</a:t>
            </a:r>
            <a:r>
              <a:rPr lang="zh-TW" altLang="zh-TW" b="1" dirty="0"/>
              <a:t>日以上，</a:t>
            </a:r>
            <a:r>
              <a:rPr lang="en-US" altLang="zh-TW" b="1" dirty="0"/>
              <a:t>30</a:t>
            </a:r>
            <a:r>
              <a:rPr lang="zh-TW" altLang="zh-TW" b="1" dirty="0"/>
              <a:t>日以下者，處新臺幣</a:t>
            </a:r>
            <a:r>
              <a:rPr lang="en-US" altLang="zh-TW" b="1" dirty="0"/>
              <a:t>4,000</a:t>
            </a:r>
            <a:r>
              <a:rPr lang="zh-TW" altLang="zh-TW" b="1" dirty="0"/>
              <a:t>元罰鍰。</a:t>
            </a:r>
          </a:p>
          <a:p>
            <a:pPr marL="342900" lvl="0" indent="-342900">
              <a:buFont typeface="+mj-lt"/>
              <a:buAutoNum type="arabicPeriod"/>
            </a:pPr>
            <a:r>
              <a:rPr lang="zh-TW" altLang="zh-TW" b="1" dirty="0"/>
              <a:t>逾期</a:t>
            </a:r>
            <a:r>
              <a:rPr lang="en-US" altLang="zh-TW" b="1" dirty="0"/>
              <a:t>31</a:t>
            </a:r>
            <a:r>
              <a:rPr lang="zh-TW" altLang="zh-TW" b="1" dirty="0"/>
              <a:t>日以上，</a:t>
            </a:r>
            <a:r>
              <a:rPr lang="en-US" altLang="zh-TW" b="1" dirty="0"/>
              <a:t>60</a:t>
            </a:r>
            <a:r>
              <a:rPr lang="zh-TW" altLang="zh-TW" b="1" dirty="0"/>
              <a:t>日以下者，處新臺幣</a:t>
            </a:r>
            <a:r>
              <a:rPr lang="en-US" altLang="zh-TW" b="1" dirty="0"/>
              <a:t>6,000</a:t>
            </a:r>
            <a:r>
              <a:rPr lang="zh-TW" altLang="zh-TW" b="1" dirty="0"/>
              <a:t>元罰鍰。</a:t>
            </a:r>
          </a:p>
          <a:p>
            <a:pPr marL="342900" lvl="0" indent="-342900">
              <a:buFont typeface="+mj-lt"/>
              <a:buAutoNum type="arabicPeriod"/>
            </a:pPr>
            <a:r>
              <a:rPr lang="zh-TW" altLang="zh-TW" b="1" dirty="0"/>
              <a:t>逾期</a:t>
            </a:r>
            <a:r>
              <a:rPr lang="en-US" altLang="zh-TW" b="1" dirty="0"/>
              <a:t>61</a:t>
            </a:r>
            <a:r>
              <a:rPr lang="zh-TW" altLang="zh-TW" b="1" dirty="0"/>
              <a:t>日以上，</a:t>
            </a:r>
            <a:r>
              <a:rPr lang="en-US" altLang="zh-TW" b="1" dirty="0"/>
              <a:t>90</a:t>
            </a:r>
            <a:r>
              <a:rPr lang="zh-TW" altLang="zh-TW" b="1" dirty="0"/>
              <a:t>日以下者，處新臺幣</a:t>
            </a:r>
            <a:r>
              <a:rPr lang="en-US" altLang="zh-TW" b="1" dirty="0"/>
              <a:t>8,000</a:t>
            </a:r>
            <a:r>
              <a:rPr lang="zh-TW" altLang="zh-TW" b="1" dirty="0"/>
              <a:t>元罰鍰。</a:t>
            </a:r>
          </a:p>
          <a:p>
            <a:pPr marL="342900" lvl="0" indent="-342900">
              <a:buFont typeface="+mj-lt"/>
              <a:buAutoNum type="arabicPeriod"/>
            </a:pPr>
            <a:r>
              <a:rPr lang="zh-TW" altLang="zh-TW" b="1" dirty="0"/>
              <a:t>逾期</a:t>
            </a:r>
            <a:r>
              <a:rPr lang="en-US" altLang="zh-TW" b="1" dirty="0"/>
              <a:t>91</a:t>
            </a:r>
            <a:r>
              <a:rPr lang="zh-TW" altLang="zh-TW" b="1" dirty="0"/>
              <a:t>日以上者，處新臺幣</a:t>
            </a:r>
            <a:r>
              <a:rPr lang="en-US" altLang="zh-TW" b="1" dirty="0"/>
              <a:t>10,000</a:t>
            </a:r>
            <a:r>
              <a:rPr lang="zh-TW" altLang="zh-TW" b="1" dirty="0"/>
              <a:t>元罰鍰。</a:t>
            </a:r>
          </a:p>
          <a:p>
            <a:pPr marL="342900" indent="-342900">
              <a:buFont typeface="+mj-lt"/>
              <a:buAutoNum type="arabicPeriod"/>
            </a:pPr>
            <a:r>
              <a:rPr lang="zh-TW" altLang="zh-TW" b="1" dirty="0"/>
              <a:t>未滿</a:t>
            </a:r>
            <a:r>
              <a:rPr lang="en-US" altLang="zh-TW" b="1" dirty="0"/>
              <a:t>18</a:t>
            </a:r>
            <a:r>
              <a:rPr lang="zh-TW" altLang="zh-TW" b="1" dirty="0"/>
              <a:t>歲者減半，未滿</a:t>
            </a:r>
            <a:r>
              <a:rPr lang="en-US" altLang="zh-TW" b="1" dirty="0"/>
              <a:t>14</a:t>
            </a:r>
            <a:r>
              <a:rPr lang="zh-TW" altLang="zh-TW" b="1" dirty="0"/>
              <a:t>歲者不罰。</a:t>
            </a:r>
            <a:endParaRPr lang="zh-TW" altLang="en-US" b="1"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1157" y="2839018"/>
            <a:ext cx="3029859" cy="2980574"/>
          </a:xfrm>
        </p:spPr>
      </p:pic>
    </p:spTree>
    <p:extLst>
      <p:ext uri="{BB962C8B-B14F-4D97-AF65-F5344CB8AC3E}">
        <p14:creationId xmlns:p14="http://schemas.microsoft.com/office/powerpoint/2010/main" val="3199729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2897" y="1149374"/>
            <a:ext cx="3124595" cy="1776117"/>
          </a:xfrm>
        </p:spPr>
        <p:txBody>
          <a:bodyPr>
            <a:normAutofit fontScale="90000"/>
          </a:bodyPr>
          <a:lstStyle/>
          <a:p>
            <a:r>
              <a:rPr lang="zh-TW" altLang="zh-TW" b="1" dirty="0"/>
              <a:t>指引一之外部</a:t>
            </a:r>
            <a:r>
              <a:rPr lang="zh-TW" altLang="zh-TW" b="1" dirty="0" smtClean="0"/>
              <a:t>連結</a:t>
            </a:r>
            <a:r>
              <a:rPr lang="zh-TW" altLang="en-US" b="1" dirty="0" smtClean="0"/>
              <a:t>：</a:t>
            </a:r>
            <a:r>
              <a:rPr lang="en-US" altLang="zh-TW" b="1" dirty="0" smtClean="0"/>
              <a:t/>
            </a:r>
            <a:br>
              <a:rPr lang="en-US" altLang="zh-TW" b="1" dirty="0" smtClean="0"/>
            </a:br>
            <a:r>
              <a:rPr lang="zh-TW" altLang="zh-TW" b="1" dirty="0" smtClean="0">
                <a:solidFill>
                  <a:schemeClr val="bg1"/>
                </a:solidFill>
              </a:rPr>
              <a:t>外籍</a:t>
            </a:r>
            <a:r>
              <a:rPr lang="zh-TW" altLang="zh-TW" b="1" dirty="0">
                <a:solidFill>
                  <a:schemeClr val="bg1"/>
                </a:solidFill>
              </a:rPr>
              <a:t>人士逾期居</a:t>
            </a:r>
            <a:r>
              <a:rPr lang="zh-TW" altLang="zh-TW" b="1" dirty="0" smtClean="0">
                <a:solidFill>
                  <a:schemeClr val="bg1"/>
                </a:solidFill>
              </a:rPr>
              <a:t>停留</a:t>
            </a:r>
            <a:r>
              <a:rPr lang="zh-TW" altLang="en-US" b="1" dirty="0" smtClean="0">
                <a:solidFill>
                  <a:schemeClr val="bg1"/>
                </a:solidFill>
              </a:rPr>
              <a:t>網頁連結</a:t>
            </a:r>
            <a:endParaRPr lang="zh-TW" altLang="en-US" b="1" dirty="0">
              <a:solidFill>
                <a:schemeClr val="bg1"/>
              </a:solidFill>
            </a:endParaRPr>
          </a:p>
        </p:txBody>
      </p:sp>
      <p:sp>
        <p:nvSpPr>
          <p:cNvPr id="3" name="內容版面配置區 2"/>
          <p:cNvSpPr>
            <a:spLocks noGrp="1"/>
          </p:cNvSpPr>
          <p:nvPr>
            <p:ph idx="1"/>
          </p:nvPr>
        </p:nvSpPr>
        <p:spPr>
          <a:xfrm>
            <a:off x="3779521" y="1704734"/>
            <a:ext cx="7428411" cy="3061126"/>
          </a:xfrm>
          <a:blipFill>
            <a:blip r:embed="rId2"/>
            <a:tile tx="0" ty="0" sx="100000" sy="100000" flip="none" algn="tl"/>
          </a:blipFill>
          <a:ln w="57150">
            <a:solidFill>
              <a:schemeClr val="accent2">
                <a:lumMod val="75000"/>
              </a:schemeClr>
            </a:solidFill>
          </a:ln>
          <a:scene3d>
            <a:camera prst="orthographicFront"/>
            <a:lightRig rig="threePt" dir="t"/>
          </a:scene3d>
          <a:sp3d prstMaterial="matte"/>
        </p:spPr>
        <p:style>
          <a:lnRef idx="1">
            <a:schemeClr val="accent2"/>
          </a:lnRef>
          <a:fillRef idx="2">
            <a:schemeClr val="accent2"/>
          </a:fillRef>
          <a:effectRef idx="1">
            <a:schemeClr val="accent2"/>
          </a:effectRef>
          <a:fontRef idx="minor">
            <a:schemeClr val="dk1"/>
          </a:fontRef>
        </p:style>
        <p:txBody>
          <a:bodyPr>
            <a:normAutofit/>
          </a:bodyPr>
          <a:lstStyle/>
          <a:p>
            <a:r>
              <a:rPr lang="zh-TW" altLang="zh-TW" b="1" dirty="0">
                <a:solidFill>
                  <a:schemeClr val="tx1"/>
                </a:solidFill>
              </a:rPr>
              <a:t>本署網頁連結：外籍人士逾期居停留（移民署網頁路徑：現在位置／首頁／常見問題／外籍人士入出國</a:t>
            </a:r>
            <a:r>
              <a:rPr lang="zh-TW" altLang="zh-TW" b="1" dirty="0" smtClean="0">
                <a:solidFill>
                  <a:schemeClr val="tx1"/>
                </a:solidFill>
              </a:rPr>
              <a:t>）</a:t>
            </a:r>
            <a:endParaRPr lang="zh-TW" altLang="zh-TW" b="1" dirty="0">
              <a:solidFill>
                <a:schemeClr val="tx1"/>
              </a:solidFill>
            </a:endParaRPr>
          </a:p>
          <a:p>
            <a:r>
              <a:rPr lang="en-US" altLang="zh-TW" b="1" u="sng" dirty="0">
                <a:solidFill>
                  <a:srgbClr val="00B0F0"/>
                </a:solidFill>
                <a:hlinkClick r:id="rId3"/>
              </a:rPr>
              <a:t>https://www.immigration.gov.tw/5385/12162/12197/%E5%A4%96%E7%B1%8D%E4%BA%BA%E5%A3%AB%E5%9C%A8%E5%8F%B0%E9%80%BE%E6%9C%9F%E5%B1%85-%E5%81%9C-%E7%95%99-%E6%87%89%E5%A6%82%E4%BD%95%E8%BE%A6%E7%90%86%E5%87%BA%E5%9C%8B%E6%89%8B%E7%BA%8C/</a:t>
            </a:r>
            <a:endParaRPr lang="zh-TW" altLang="en-US" b="1" dirty="0">
              <a:solidFill>
                <a:srgbClr val="00B0F0"/>
              </a:solidFill>
            </a:endParaRP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69" y="2925491"/>
            <a:ext cx="3010323" cy="3010323"/>
          </a:xfrm>
          <a:prstGeom prst="rect">
            <a:avLst/>
          </a:prstGeom>
        </p:spPr>
      </p:pic>
    </p:spTree>
    <p:extLst>
      <p:ext uri="{BB962C8B-B14F-4D97-AF65-F5344CB8AC3E}">
        <p14:creationId xmlns:p14="http://schemas.microsoft.com/office/powerpoint/2010/main" val="131619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框架">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框架">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TM03457475[[fn=框架]]</Template>
  <TotalTime>227</TotalTime>
  <Words>1306</Words>
  <Application>Microsoft Office PowerPoint</Application>
  <PresentationFormat>寬螢幕</PresentationFormat>
  <Paragraphs>72</Paragraphs>
  <Slides>14</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14</vt:i4>
      </vt:variant>
    </vt:vector>
  </HeadingPairs>
  <TitlesOfParts>
    <vt:vector size="19" baseType="lpstr">
      <vt:lpstr>微軟正黑體</vt:lpstr>
      <vt:lpstr>標楷體</vt:lpstr>
      <vt:lpstr>Corbel</vt:lpstr>
      <vt:lpstr>Wingdings 2</vt:lpstr>
      <vt:lpstr>框架</vt:lpstr>
      <vt:lpstr>108年度內政部移民署防貪指引一分鐘懶人包</vt:lpstr>
      <vt:lpstr>指引一： 逾期居(停)留被查獲者，不會現場收罰鍰跟機(船)票錢。</vt:lpstr>
      <vt:lpstr>指引二： 受收容時，財物會妥善清點並登錄保管。</vt:lpstr>
      <vt:lpstr>指引三： 逾期居(停)留自行到案原則免收容。</vt:lpstr>
      <vt:lpstr>指引四： 依規辦事有效率，請託關說反麻煩。</vt:lpstr>
      <vt:lpstr>指引五： 申請來臺面（訪）談，如有疑義都可向移民署反映。</vt:lpstr>
      <vt:lpstr>移民署業務諮詢管道</vt:lpstr>
      <vt:lpstr>指引一之補充宣導內容： 逾期居（停）留罰鍰相關規定 </vt:lpstr>
      <vt:lpstr>指引一之外部連結： 外籍人士逾期居停留網頁連結</vt:lpstr>
      <vt:lpstr>指引二之補充宣導內容： 移民署收容所簡介</vt:lpstr>
      <vt:lpstr>指引二之外部連結： 移民署收容所 網頁連結 </vt:lpstr>
      <vt:lpstr>指引三之補充宣導內容： 逾期停留或居留外來人口主動到案相關規定 </vt:lpstr>
      <vt:lpstr>指引四之補充宣導內容： 行賄罪之要件及類型 </vt:lpstr>
      <vt:lpstr>指引五之外部連結： 大陸地區人民申請進入臺灣地區面談管理辦法 </vt:lpstr>
    </vt:vector>
  </TitlesOfParts>
  <Company>immi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108年度內政部移民署防貪指引一分鐘懶人包</dc:title>
  <dc:creator>林宜蓁</dc:creator>
  <cp:lastModifiedBy>林宜蓁</cp:lastModifiedBy>
  <cp:revision>43</cp:revision>
  <cp:lastPrinted>2019-11-15T00:41:45Z</cp:lastPrinted>
  <dcterms:created xsi:type="dcterms:W3CDTF">2019-11-08T03:29:15Z</dcterms:created>
  <dcterms:modified xsi:type="dcterms:W3CDTF">2020-01-17T03:27:56Z</dcterms:modified>
</cp:coreProperties>
</file>